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74" r:id="rId10"/>
    <p:sldId id="275" r:id="rId11"/>
    <p:sldId id="264" r:id="rId12"/>
    <p:sldId id="265" r:id="rId13"/>
    <p:sldId id="266" r:id="rId14"/>
    <p:sldId id="268" r:id="rId15"/>
    <p:sldId id="267" r:id="rId16"/>
    <p:sldId id="269" r:id="rId17"/>
    <p:sldId id="270" r:id="rId18"/>
    <p:sldId id="271" r:id="rId19"/>
    <p:sldId id="272" r:id="rId20"/>
    <p:sldId id="273" r:id="rId21"/>
    <p:sldId id="276" r:id="rId22"/>
    <p:sldId id="278" r:id="rId23"/>
    <p:sldId id="279" r:id="rId24"/>
    <p:sldId id="277" r:id="rId25"/>
    <p:sldId id="280" r:id="rId26"/>
    <p:sldId id="281" r:id="rId27"/>
    <p:sldId id="282" r:id="rId28"/>
    <p:sldId id="283" r:id="rId29"/>
    <p:sldId id="284" r:id="rId30"/>
    <p:sldId id="285" r:id="rId31"/>
    <p:sldId id="287" r:id="rId32"/>
    <p:sldId id="286" r:id="rId33"/>
    <p:sldId id="289" r:id="rId34"/>
    <p:sldId id="290" r:id="rId35"/>
    <p:sldId id="29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44040" autoAdjust="0"/>
  </p:normalViewPr>
  <p:slideViewPr>
    <p:cSldViewPr snapToGrid="0">
      <p:cViewPr varScale="1">
        <p:scale>
          <a:sx n="86" d="100"/>
          <a:sy n="86" d="100"/>
        </p:scale>
        <p:origin x="562" y="58"/>
      </p:cViewPr>
      <p:guideLst/>
    </p:cSldViewPr>
  </p:slideViewPr>
  <p:outlineViewPr>
    <p:cViewPr>
      <p:scale>
        <a:sx n="33" d="100"/>
        <a:sy n="33" d="100"/>
      </p:scale>
      <p:origin x="0" y="-2336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D186EB-0D5F-4B68-ABD3-41C492FB1E5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F9A2720-5F18-4D1E-A507-4C626493938A}">
      <dgm:prSet/>
      <dgm:spPr>
        <a:solidFill>
          <a:schemeClr val="bg2">
            <a:lumMod val="50000"/>
          </a:schemeClr>
        </a:solidFill>
      </dgm:spPr>
      <dgm:t>
        <a:bodyPr/>
        <a:lstStyle/>
        <a:p>
          <a:r>
            <a:rPr lang="en-US"/>
            <a:t>Ornet</a:t>
          </a:r>
        </a:p>
      </dgm:t>
    </dgm:pt>
    <dgm:pt modelId="{F2DF03F8-12FB-449E-B0BC-B4F60D56F090}" type="parTrans" cxnId="{0845DDD8-99E4-4CFF-824C-1590EE44D97C}">
      <dgm:prSet/>
      <dgm:spPr/>
      <dgm:t>
        <a:bodyPr/>
        <a:lstStyle/>
        <a:p>
          <a:endParaRPr lang="en-US"/>
        </a:p>
      </dgm:t>
    </dgm:pt>
    <dgm:pt modelId="{1393001B-8DD9-4537-9406-BB6E6ACE627B}" type="sibTrans" cxnId="{0845DDD8-99E4-4CFF-824C-1590EE44D97C}">
      <dgm:prSet/>
      <dgm:spPr/>
      <dgm:t>
        <a:bodyPr/>
        <a:lstStyle/>
        <a:p>
          <a:endParaRPr lang="en-US"/>
        </a:p>
      </dgm:t>
    </dgm:pt>
    <dgm:pt modelId="{71ECABDE-75F2-4226-BF99-3B68E1157376}">
      <dgm:prSet/>
      <dgm:spPr>
        <a:solidFill>
          <a:srgbClr val="FF0000"/>
        </a:solidFill>
      </dgm:spPr>
      <dgm:t>
        <a:bodyPr/>
        <a:lstStyle/>
        <a:p>
          <a:r>
            <a:rPr lang="en-US" dirty="0"/>
            <a:t>Outline</a:t>
          </a:r>
        </a:p>
      </dgm:t>
    </dgm:pt>
    <dgm:pt modelId="{1F3F6A07-05BB-43F8-8319-330B9302A1C0}" type="parTrans" cxnId="{D4867909-E274-444E-975A-40B6C630417D}">
      <dgm:prSet/>
      <dgm:spPr/>
      <dgm:t>
        <a:bodyPr/>
        <a:lstStyle/>
        <a:p>
          <a:endParaRPr lang="en-US"/>
        </a:p>
      </dgm:t>
    </dgm:pt>
    <dgm:pt modelId="{A0190236-C5AE-4087-B569-51BF916B49CA}" type="sibTrans" cxnId="{D4867909-E274-444E-975A-40B6C630417D}">
      <dgm:prSet/>
      <dgm:spPr/>
      <dgm:t>
        <a:bodyPr/>
        <a:lstStyle/>
        <a:p>
          <a:endParaRPr lang="en-US"/>
        </a:p>
      </dgm:t>
    </dgm:pt>
    <dgm:pt modelId="{DF16C42F-B4B3-4412-A9D3-275D17BB1EA0}">
      <dgm:prSet/>
      <dgm:spPr>
        <a:solidFill>
          <a:schemeClr val="bg2">
            <a:lumMod val="50000"/>
          </a:schemeClr>
        </a:solidFill>
      </dgm:spPr>
      <dgm:t>
        <a:bodyPr/>
        <a:lstStyle/>
        <a:p>
          <a:r>
            <a:rPr lang="en-US"/>
            <a:t>Introduction</a:t>
          </a:r>
        </a:p>
      </dgm:t>
    </dgm:pt>
    <dgm:pt modelId="{D6355749-CBE9-47BA-AE59-8F09546E9B9E}" type="parTrans" cxnId="{FFF6CF7D-BB8A-4DDD-A90A-A9547C331C81}">
      <dgm:prSet/>
      <dgm:spPr/>
      <dgm:t>
        <a:bodyPr/>
        <a:lstStyle/>
        <a:p>
          <a:endParaRPr lang="en-US"/>
        </a:p>
      </dgm:t>
    </dgm:pt>
    <dgm:pt modelId="{21687210-0643-4C42-A395-3AEB163CC170}" type="sibTrans" cxnId="{FFF6CF7D-BB8A-4DDD-A90A-A9547C331C81}">
      <dgm:prSet/>
      <dgm:spPr/>
      <dgm:t>
        <a:bodyPr/>
        <a:lstStyle/>
        <a:p>
          <a:endParaRPr lang="en-US"/>
        </a:p>
      </dgm:t>
    </dgm:pt>
    <dgm:pt modelId="{94CD0BA6-B87E-4BF0-BBDE-0E9D661DF826}">
      <dgm:prSet/>
      <dgm:spPr/>
      <dgm:t>
        <a:bodyPr/>
        <a:lstStyle/>
        <a:p>
          <a:r>
            <a:rPr lang="en-US" dirty="0"/>
            <a:t>Image Analysis Background</a:t>
          </a:r>
        </a:p>
      </dgm:t>
    </dgm:pt>
    <dgm:pt modelId="{D51118EC-B488-4C97-9365-2252020FBC39}" type="parTrans" cxnId="{2EC3BFB4-528E-4196-9464-A1199FB975DC}">
      <dgm:prSet/>
      <dgm:spPr/>
      <dgm:t>
        <a:bodyPr/>
        <a:lstStyle/>
        <a:p>
          <a:endParaRPr lang="en-US"/>
        </a:p>
      </dgm:t>
    </dgm:pt>
    <dgm:pt modelId="{87755A98-5958-4A92-8C49-817A351ED0D9}" type="sibTrans" cxnId="{2EC3BFB4-528E-4196-9464-A1199FB975DC}">
      <dgm:prSet/>
      <dgm:spPr/>
      <dgm:t>
        <a:bodyPr/>
        <a:lstStyle/>
        <a:p>
          <a:endParaRPr lang="en-US"/>
        </a:p>
      </dgm:t>
    </dgm:pt>
    <dgm:pt modelId="{4F51266A-267B-4BC9-A9A7-E9B074AD3DA5}">
      <dgm:prSet/>
      <dgm:spPr/>
      <dgm:t>
        <a:bodyPr/>
        <a:lstStyle/>
        <a:p>
          <a:r>
            <a:rPr lang="en-US" dirty="0"/>
            <a:t>Significance and Motivation</a:t>
          </a:r>
        </a:p>
      </dgm:t>
    </dgm:pt>
    <dgm:pt modelId="{6105666D-FAF8-4E65-8130-1470145D3385}" type="parTrans" cxnId="{F3EA466A-E557-43C6-8EDD-E981B7EFCC92}">
      <dgm:prSet/>
      <dgm:spPr/>
      <dgm:t>
        <a:bodyPr/>
        <a:lstStyle/>
        <a:p>
          <a:endParaRPr lang="en-US"/>
        </a:p>
      </dgm:t>
    </dgm:pt>
    <dgm:pt modelId="{DCBF8384-433B-4786-BAF8-A370708EDBAC}" type="sibTrans" cxnId="{F3EA466A-E557-43C6-8EDD-E981B7EFCC92}">
      <dgm:prSet/>
      <dgm:spPr/>
      <dgm:t>
        <a:bodyPr/>
        <a:lstStyle/>
        <a:p>
          <a:endParaRPr lang="en-US"/>
        </a:p>
      </dgm:t>
    </dgm:pt>
    <dgm:pt modelId="{82671F9B-C3EC-499A-B428-DC590FC0B8F9}">
      <dgm:prSet/>
      <dgm:spPr>
        <a:solidFill>
          <a:schemeClr val="bg2">
            <a:lumMod val="50000"/>
          </a:schemeClr>
        </a:solidFill>
      </dgm:spPr>
      <dgm:t>
        <a:bodyPr/>
        <a:lstStyle/>
        <a:p>
          <a:r>
            <a:rPr lang="en-US" dirty="0"/>
            <a:t>Segmentation</a:t>
          </a:r>
        </a:p>
      </dgm:t>
    </dgm:pt>
    <dgm:pt modelId="{2CEE8079-D26E-4C25-B458-98CD229B6E1A}" type="parTrans" cxnId="{08594DFD-45B2-402F-A61A-3159170F92AA}">
      <dgm:prSet/>
      <dgm:spPr/>
      <dgm:t>
        <a:bodyPr/>
        <a:lstStyle/>
        <a:p>
          <a:endParaRPr lang="en-US"/>
        </a:p>
      </dgm:t>
    </dgm:pt>
    <dgm:pt modelId="{3080509D-DD6E-4B30-A6F1-D71162D58DDB}" type="sibTrans" cxnId="{08594DFD-45B2-402F-A61A-3159170F92AA}">
      <dgm:prSet/>
      <dgm:spPr/>
      <dgm:t>
        <a:bodyPr/>
        <a:lstStyle/>
        <a:p>
          <a:endParaRPr lang="en-US"/>
        </a:p>
      </dgm:t>
    </dgm:pt>
    <dgm:pt modelId="{348A31F2-D2B2-4F79-AF15-F96FBF6CB3BF}">
      <dgm:prSet/>
      <dgm:spPr>
        <a:solidFill>
          <a:schemeClr val="bg2">
            <a:lumMod val="50000"/>
          </a:schemeClr>
        </a:solidFill>
      </dgm:spPr>
      <dgm:t>
        <a:bodyPr/>
        <a:lstStyle/>
        <a:p>
          <a:r>
            <a:rPr lang="en-US"/>
            <a:t>Network Engineering</a:t>
          </a:r>
        </a:p>
      </dgm:t>
    </dgm:pt>
    <dgm:pt modelId="{962209DD-35A5-4A73-A180-1E4EE46E6C9E}" type="parTrans" cxnId="{9DCD353C-2F85-4E11-8BF5-8FE0BA331B7E}">
      <dgm:prSet/>
      <dgm:spPr/>
      <dgm:t>
        <a:bodyPr/>
        <a:lstStyle/>
        <a:p>
          <a:endParaRPr lang="en-US"/>
        </a:p>
      </dgm:t>
    </dgm:pt>
    <dgm:pt modelId="{DFBAEC7F-CC23-497E-9120-EDC838C366A1}" type="sibTrans" cxnId="{9DCD353C-2F85-4E11-8BF5-8FE0BA331B7E}">
      <dgm:prSet/>
      <dgm:spPr/>
      <dgm:t>
        <a:bodyPr/>
        <a:lstStyle/>
        <a:p>
          <a:endParaRPr lang="en-US"/>
        </a:p>
      </dgm:t>
    </dgm:pt>
    <dgm:pt modelId="{4ABB58B2-EA04-4568-96AA-1B5575CE2B0F}">
      <dgm:prSet/>
      <dgm:spPr/>
      <dgm:t>
        <a:bodyPr/>
        <a:lstStyle/>
        <a:p>
          <a:r>
            <a:rPr lang="en-US" dirty="0"/>
            <a:t>Determining Nodes</a:t>
          </a:r>
        </a:p>
      </dgm:t>
    </dgm:pt>
    <dgm:pt modelId="{FF35C556-96AC-4285-8B3B-48DB2615F0AA}" type="parTrans" cxnId="{18309720-8EC7-4939-8236-E815C858AEB7}">
      <dgm:prSet/>
      <dgm:spPr/>
      <dgm:t>
        <a:bodyPr/>
        <a:lstStyle/>
        <a:p>
          <a:endParaRPr lang="en-US"/>
        </a:p>
      </dgm:t>
    </dgm:pt>
    <dgm:pt modelId="{0A47824D-8AA6-4238-9FEF-4A5DCD324354}" type="sibTrans" cxnId="{18309720-8EC7-4939-8236-E815C858AEB7}">
      <dgm:prSet/>
      <dgm:spPr/>
      <dgm:t>
        <a:bodyPr/>
        <a:lstStyle/>
        <a:p>
          <a:endParaRPr lang="en-US"/>
        </a:p>
      </dgm:t>
    </dgm:pt>
    <dgm:pt modelId="{FDA5F3BC-B7E2-47E6-AD0B-5D2FADDF9D5B}">
      <dgm:prSet/>
      <dgm:spPr/>
      <dgm:t>
        <a:bodyPr/>
        <a:lstStyle/>
        <a:p>
          <a:r>
            <a:rPr lang="en-US"/>
            <a:t>Edges and Affinities</a:t>
          </a:r>
        </a:p>
      </dgm:t>
    </dgm:pt>
    <dgm:pt modelId="{D85D25E7-82B2-4B7D-871A-D8BB5B12F7D9}" type="parTrans" cxnId="{D1983540-25A6-456E-B8CB-9AF2EE11D2F9}">
      <dgm:prSet/>
      <dgm:spPr/>
      <dgm:t>
        <a:bodyPr/>
        <a:lstStyle/>
        <a:p>
          <a:endParaRPr lang="en-US"/>
        </a:p>
      </dgm:t>
    </dgm:pt>
    <dgm:pt modelId="{8BC51E27-DD21-4731-8263-3EC49443910C}" type="sibTrans" cxnId="{D1983540-25A6-456E-B8CB-9AF2EE11D2F9}">
      <dgm:prSet/>
      <dgm:spPr/>
      <dgm:t>
        <a:bodyPr/>
        <a:lstStyle/>
        <a:p>
          <a:endParaRPr lang="en-US"/>
        </a:p>
      </dgm:t>
    </dgm:pt>
    <dgm:pt modelId="{4125D94B-E0C1-416F-841B-2DA225F5B673}">
      <dgm:prSet/>
      <dgm:spPr>
        <a:solidFill>
          <a:schemeClr val="bg2">
            <a:lumMod val="50000"/>
          </a:schemeClr>
        </a:solidFill>
      </dgm:spPr>
      <dgm:t>
        <a:bodyPr/>
        <a:lstStyle/>
        <a:p>
          <a:r>
            <a:rPr lang="en-US"/>
            <a:t>Network Analysis</a:t>
          </a:r>
        </a:p>
      </dgm:t>
    </dgm:pt>
    <dgm:pt modelId="{1A36FBD3-CA32-4C50-8F53-3BADF57087AF}" type="parTrans" cxnId="{1E679AE9-611B-475D-AB51-6D7C636CAAC7}">
      <dgm:prSet/>
      <dgm:spPr/>
      <dgm:t>
        <a:bodyPr/>
        <a:lstStyle/>
        <a:p>
          <a:endParaRPr lang="en-US"/>
        </a:p>
      </dgm:t>
    </dgm:pt>
    <dgm:pt modelId="{229738B1-EB06-421E-8C71-B99E8FBB18CE}" type="sibTrans" cxnId="{1E679AE9-611B-475D-AB51-6D7C636CAAC7}">
      <dgm:prSet/>
      <dgm:spPr/>
      <dgm:t>
        <a:bodyPr/>
        <a:lstStyle/>
        <a:p>
          <a:endParaRPr lang="en-US"/>
        </a:p>
      </dgm:t>
    </dgm:pt>
    <dgm:pt modelId="{0B1A9C99-029B-42D8-8325-89F91D7FF939}">
      <dgm:prSet/>
      <dgm:spPr>
        <a:solidFill>
          <a:schemeClr val="bg2">
            <a:lumMod val="50000"/>
          </a:schemeClr>
        </a:solidFill>
      </dgm:spPr>
      <dgm:t>
        <a:bodyPr/>
        <a:lstStyle/>
        <a:p>
          <a:r>
            <a:rPr lang="en-US"/>
            <a:t>Conclusion/Next Steps for Ornet</a:t>
          </a:r>
        </a:p>
      </dgm:t>
    </dgm:pt>
    <dgm:pt modelId="{FD369342-17BB-4465-8448-85CD1B4451E6}" type="parTrans" cxnId="{F61A55D3-C1C0-4855-AED8-A1066B6047F2}">
      <dgm:prSet/>
      <dgm:spPr/>
      <dgm:t>
        <a:bodyPr/>
        <a:lstStyle/>
        <a:p>
          <a:endParaRPr lang="en-US"/>
        </a:p>
      </dgm:t>
    </dgm:pt>
    <dgm:pt modelId="{6D4EBA8C-9873-4076-8FCA-5703EA033B74}" type="sibTrans" cxnId="{F61A55D3-C1C0-4855-AED8-A1066B6047F2}">
      <dgm:prSet/>
      <dgm:spPr/>
      <dgm:t>
        <a:bodyPr/>
        <a:lstStyle/>
        <a:p>
          <a:endParaRPr lang="en-US"/>
        </a:p>
      </dgm:t>
    </dgm:pt>
    <dgm:pt modelId="{D4D3EE29-4222-4165-9A0D-FDAC30E89227}">
      <dgm:prSet/>
      <dgm:spPr>
        <a:solidFill>
          <a:schemeClr val="bg1"/>
        </a:solidFill>
      </dgm:spPr>
      <dgm:t>
        <a:bodyPr/>
        <a:lstStyle/>
        <a:p>
          <a:r>
            <a:rPr lang="en-US" dirty="0"/>
            <a:t>Classical Approaches</a:t>
          </a:r>
        </a:p>
      </dgm:t>
    </dgm:pt>
    <dgm:pt modelId="{21A0E1A9-6752-4458-893E-61B6BD4F14D6}" type="parTrans" cxnId="{B0DC5BCC-BDDD-4EB0-83E6-B48AF0E7200C}">
      <dgm:prSet/>
      <dgm:spPr/>
      <dgm:t>
        <a:bodyPr/>
        <a:lstStyle/>
        <a:p>
          <a:endParaRPr lang="en-US"/>
        </a:p>
      </dgm:t>
    </dgm:pt>
    <dgm:pt modelId="{B4CEE1D7-854F-47E7-9826-21ADE2A42AE9}" type="sibTrans" cxnId="{B0DC5BCC-BDDD-4EB0-83E6-B48AF0E7200C}">
      <dgm:prSet/>
      <dgm:spPr/>
      <dgm:t>
        <a:bodyPr/>
        <a:lstStyle/>
        <a:p>
          <a:endParaRPr lang="en-US"/>
        </a:p>
      </dgm:t>
    </dgm:pt>
    <dgm:pt modelId="{5AD21BB7-58BA-429D-9D65-A6C1416DF548}">
      <dgm:prSet/>
      <dgm:spPr>
        <a:solidFill>
          <a:schemeClr val="bg1"/>
        </a:solidFill>
      </dgm:spPr>
      <dgm:t>
        <a:bodyPr/>
        <a:lstStyle/>
        <a:p>
          <a:r>
            <a:rPr lang="en-US" dirty="0"/>
            <a:t>Deformable contours</a:t>
          </a:r>
        </a:p>
      </dgm:t>
    </dgm:pt>
    <dgm:pt modelId="{AD6FAF2D-D8A0-41DB-93F1-D2BE517A53A5}" type="parTrans" cxnId="{FBC9E06B-6B5C-49DD-BBB2-511D9575AE4A}">
      <dgm:prSet/>
      <dgm:spPr/>
      <dgm:t>
        <a:bodyPr/>
        <a:lstStyle/>
        <a:p>
          <a:endParaRPr lang="en-US"/>
        </a:p>
      </dgm:t>
    </dgm:pt>
    <dgm:pt modelId="{8C8C9F2B-E301-4087-9EAF-6A1973D4029A}" type="sibTrans" cxnId="{FBC9E06B-6B5C-49DD-BBB2-511D9575AE4A}">
      <dgm:prSet/>
      <dgm:spPr/>
      <dgm:t>
        <a:bodyPr/>
        <a:lstStyle/>
        <a:p>
          <a:endParaRPr lang="en-US"/>
        </a:p>
      </dgm:t>
    </dgm:pt>
    <dgm:pt modelId="{000B762D-AD0C-4786-BF97-270519D55B2E}">
      <dgm:prSet/>
      <dgm:spPr>
        <a:solidFill>
          <a:schemeClr val="bg1"/>
        </a:solidFill>
      </dgm:spPr>
      <dgm:t>
        <a:bodyPr/>
        <a:lstStyle/>
        <a:p>
          <a:r>
            <a:rPr lang="en-US" dirty="0"/>
            <a:t>Our Segmentation and Extraction Pipeline</a:t>
          </a:r>
        </a:p>
      </dgm:t>
    </dgm:pt>
    <dgm:pt modelId="{7732C6AD-F880-41E2-AFD2-F64122553B0E}" type="parTrans" cxnId="{8B67423E-DABE-4AAE-99CC-F0452848BE78}">
      <dgm:prSet/>
      <dgm:spPr/>
      <dgm:t>
        <a:bodyPr/>
        <a:lstStyle/>
        <a:p>
          <a:endParaRPr lang="en-US"/>
        </a:p>
      </dgm:t>
    </dgm:pt>
    <dgm:pt modelId="{D97902A5-E6FF-4E86-B258-9BDAE2839FE3}" type="sibTrans" cxnId="{8B67423E-DABE-4AAE-99CC-F0452848BE78}">
      <dgm:prSet/>
      <dgm:spPr/>
      <dgm:t>
        <a:bodyPr/>
        <a:lstStyle/>
        <a:p>
          <a:endParaRPr lang="en-US"/>
        </a:p>
      </dgm:t>
    </dgm:pt>
    <dgm:pt modelId="{22F746EB-971A-4263-852E-6976D0608883}">
      <dgm:prSet/>
      <dgm:spPr/>
      <dgm:t>
        <a:bodyPr/>
        <a:lstStyle/>
        <a:p>
          <a:r>
            <a:rPr lang="en-US" dirty="0"/>
            <a:t>Proposed Pipeline</a:t>
          </a:r>
        </a:p>
      </dgm:t>
    </dgm:pt>
    <dgm:pt modelId="{417BF319-47FF-4228-B19C-B2F2A460A454}" type="parTrans" cxnId="{321ECE40-91DC-4AE1-8BB1-4C4304EE9B35}">
      <dgm:prSet/>
      <dgm:spPr/>
      <dgm:t>
        <a:bodyPr/>
        <a:lstStyle/>
        <a:p>
          <a:endParaRPr lang="en-US"/>
        </a:p>
      </dgm:t>
    </dgm:pt>
    <dgm:pt modelId="{A8B12AA5-AE70-4F19-82B0-19915C417212}" type="sibTrans" cxnId="{321ECE40-91DC-4AE1-8BB1-4C4304EE9B35}">
      <dgm:prSet/>
      <dgm:spPr/>
      <dgm:t>
        <a:bodyPr/>
        <a:lstStyle/>
        <a:p>
          <a:endParaRPr lang="en-US"/>
        </a:p>
      </dgm:t>
    </dgm:pt>
    <dgm:pt modelId="{98FF7DC2-3F6E-421B-8AA4-08BF66FC0A59}">
      <dgm:prSet/>
      <dgm:spPr/>
      <dgm:t>
        <a:bodyPr/>
        <a:lstStyle/>
        <a:p>
          <a:r>
            <a:rPr lang="en-US" dirty="0"/>
            <a:t>Social Networks and Graph Theory</a:t>
          </a:r>
        </a:p>
      </dgm:t>
    </dgm:pt>
    <dgm:pt modelId="{4B06B5B4-3585-431B-973E-723AD3D11D11}" type="parTrans" cxnId="{5ECDF1C3-8794-41BE-82E1-397DF6448C6E}">
      <dgm:prSet/>
      <dgm:spPr/>
      <dgm:t>
        <a:bodyPr/>
        <a:lstStyle/>
        <a:p>
          <a:endParaRPr lang="en-US"/>
        </a:p>
      </dgm:t>
    </dgm:pt>
    <dgm:pt modelId="{BFC689BC-A9BC-4308-872F-52E648AC8E09}" type="sibTrans" cxnId="{5ECDF1C3-8794-41BE-82E1-397DF6448C6E}">
      <dgm:prSet/>
      <dgm:spPr/>
      <dgm:t>
        <a:bodyPr/>
        <a:lstStyle/>
        <a:p>
          <a:endParaRPr lang="en-US"/>
        </a:p>
      </dgm:t>
    </dgm:pt>
    <dgm:pt modelId="{8D0A9ED1-8CB4-4D73-B516-9D1E7906667B}" type="pres">
      <dgm:prSet presAssocID="{52D186EB-0D5F-4B68-ABD3-41C492FB1E52}" presName="linear" presStyleCnt="0">
        <dgm:presLayoutVars>
          <dgm:animLvl val="lvl"/>
          <dgm:resizeHandles val="exact"/>
        </dgm:presLayoutVars>
      </dgm:prSet>
      <dgm:spPr/>
    </dgm:pt>
    <dgm:pt modelId="{20F96B04-A13F-42F6-AB56-55CF5B647F50}" type="pres">
      <dgm:prSet presAssocID="{7F9A2720-5F18-4D1E-A507-4C626493938A}" presName="parentText" presStyleLbl="node1" presStyleIdx="0" presStyleCnt="7">
        <dgm:presLayoutVars>
          <dgm:chMax val="0"/>
          <dgm:bulletEnabled val="1"/>
        </dgm:presLayoutVars>
      </dgm:prSet>
      <dgm:spPr/>
    </dgm:pt>
    <dgm:pt modelId="{44F5C5C6-484C-43FC-8B91-86F6FC085AFC}" type="pres">
      <dgm:prSet presAssocID="{1393001B-8DD9-4537-9406-BB6E6ACE627B}" presName="spacer" presStyleCnt="0"/>
      <dgm:spPr/>
    </dgm:pt>
    <dgm:pt modelId="{EBDE790E-9794-4844-94F8-B657EFBE8D75}" type="pres">
      <dgm:prSet presAssocID="{71ECABDE-75F2-4226-BF99-3B68E1157376}" presName="parentText" presStyleLbl="node1" presStyleIdx="1" presStyleCnt="7">
        <dgm:presLayoutVars>
          <dgm:chMax val="0"/>
          <dgm:bulletEnabled val="1"/>
        </dgm:presLayoutVars>
      </dgm:prSet>
      <dgm:spPr/>
    </dgm:pt>
    <dgm:pt modelId="{4E86297E-4C00-496B-9DDF-64DA012DB536}" type="pres">
      <dgm:prSet presAssocID="{A0190236-C5AE-4087-B569-51BF916B49CA}" presName="spacer" presStyleCnt="0"/>
      <dgm:spPr/>
    </dgm:pt>
    <dgm:pt modelId="{1822CB7B-97FE-46CD-933D-67A6E12B9C32}" type="pres">
      <dgm:prSet presAssocID="{DF16C42F-B4B3-4412-A9D3-275D17BB1EA0}" presName="parentText" presStyleLbl="node1" presStyleIdx="2" presStyleCnt="7">
        <dgm:presLayoutVars>
          <dgm:chMax val="0"/>
          <dgm:bulletEnabled val="1"/>
        </dgm:presLayoutVars>
      </dgm:prSet>
      <dgm:spPr/>
    </dgm:pt>
    <dgm:pt modelId="{BF8F0BF5-12CA-468F-BF67-C86143856384}" type="pres">
      <dgm:prSet presAssocID="{DF16C42F-B4B3-4412-A9D3-275D17BB1EA0}" presName="childText" presStyleLbl="revTx" presStyleIdx="0" presStyleCnt="3">
        <dgm:presLayoutVars>
          <dgm:bulletEnabled val="1"/>
        </dgm:presLayoutVars>
      </dgm:prSet>
      <dgm:spPr/>
    </dgm:pt>
    <dgm:pt modelId="{9C7E8CBF-4026-4D72-B4FE-A7B11D0612D7}" type="pres">
      <dgm:prSet presAssocID="{82671F9B-C3EC-499A-B428-DC590FC0B8F9}" presName="parentText" presStyleLbl="node1" presStyleIdx="3" presStyleCnt="7">
        <dgm:presLayoutVars>
          <dgm:chMax val="0"/>
          <dgm:bulletEnabled val="1"/>
        </dgm:presLayoutVars>
      </dgm:prSet>
      <dgm:spPr/>
    </dgm:pt>
    <dgm:pt modelId="{95EB024D-72E7-4E21-8DD4-1E341E2F1494}" type="pres">
      <dgm:prSet presAssocID="{82671F9B-C3EC-499A-B428-DC590FC0B8F9}" presName="childText" presStyleLbl="revTx" presStyleIdx="1" presStyleCnt="3">
        <dgm:presLayoutVars>
          <dgm:bulletEnabled val="1"/>
        </dgm:presLayoutVars>
      </dgm:prSet>
      <dgm:spPr/>
    </dgm:pt>
    <dgm:pt modelId="{4A0AE390-2257-43A1-A884-A8D558B08EB6}" type="pres">
      <dgm:prSet presAssocID="{348A31F2-D2B2-4F79-AF15-F96FBF6CB3BF}" presName="parentText" presStyleLbl="node1" presStyleIdx="4" presStyleCnt="7">
        <dgm:presLayoutVars>
          <dgm:chMax val="0"/>
          <dgm:bulletEnabled val="1"/>
        </dgm:presLayoutVars>
      </dgm:prSet>
      <dgm:spPr/>
    </dgm:pt>
    <dgm:pt modelId="{0D17C350-AC20-4879-B47D-204BE7E83D0E}" type="pres">
      <dgm:prSet presAssocID="{348A31F2-D2B2-4F79-AF15-F96FBF6CB3BF}" presName="childText" presStyleLbl="revTx" presStyleIdx="2" presStyleCnt="3">
        <dgm:presLayoutVars>
          <dgm:bulletEnabled val="1"/>
        </dgm:presLayoutVars>
      </dgm:prSet>
      <dgm:spPr/>
    </dgm:pt>
    <dgm:pt modelId="{5DFB22ED-79A2-4C8C-A7E2-0659A9FCC37D}" type="pres">
      <dgm:prSet presAssocID="{4125D94B-E0C1-416F-841B-2DA225F5B673}" presName="parentText" presStyleLbl="node1" presStyleIdx="5" presStyleCnt="7">
        <dgm:presLayoutVars>
          <dgm:chMax val="0"/>
          <dgm:bulletEnabled val="1"/>
        </dgm:presLayoutVars>
      </dgm:prSet>
      <dgm:spPr/>
    </dgm:pt>
    <dgm:pt modelId="{8F9D8B32-DCC0-4615-B0EF-11136FC7DB54}" type="pres">
      <dgm:prSet presAssocID="{229738B1-EB06-421E-8C71-B99E8FBB18CE}" presName="spacer" presStyleCnt="0"/>
      <dgm:spPr/>
    </dgm:pt>
    <dgm:pt modelId="{3CEFA599-09D5-4529-90FA-29E6A4EF035D}" type="pres">
      <dgm:prSet presAssocID="{0B1A9C99-029B-42D8-8325-89F91D7FF939}" presName="parentText" presStyleLbl="node1" presStyleIdx="6" presStyleCnt="7">
        <dgm:presLayoutVars>
          <dgm:chMax val="0"/>
          <dgm:bulletEnabled val="1"/>
        </dgm:presLayoutVars>
      </dgm:prSet>
      <dgm:spPr/>
    </dgm:pt>
  </dgm:ptLst>
  <dgm:cxnLst>
    <dgm:cxn modelId="{D4867909-E274-444E-975A-40B6C630417D}" srcId="{52D186EB-0D5F-4B68-ABD3-41C492FB1E52}" destId="{71ECABDE-75F2-4226-BF99-3B68E1157376}" srcOrd="1" destOrd="0" parTransId="{1F3F6A07-05BB-43F8-8319-330B9302A1C0}" sibTransId="{A0190236-C5AE-4087-B569-51BF916B49CA}"/>
    <dgm:cxn modelId="{181B390D-854E-4B59-9C24-59030E1163DF}" type="presOf" srcId="{71ECABDE-75F2-4226-BF99-3B68E1157376}" destId="{EBDE790E-9794-4844-94F8-B657EFBE8D75}" srcOrd="0" destOrd="0" presId="urn:microsoft.com/office/officeart/2005/8/layout/vList2"/>
    <dgm:cxn modelId="{45946A20-8B17-4FBF-B524-93D6FC6396CF}" type="presOf" srcId="{82671F9B-C3EC-499A-B428-DC590FC0B8F9}" destId="{9C7E8CBF-4026-4D72-B4FE-A7B11D0612D7}" srcOrd="0" destOrd="0" presId="urn:microsoft.com/office/officeart/2005/8/layout/vList2"/>
    <dgm:cxn modelId="{18309720-8EC7-4939-8236-E815C858AEB7}" srcId="{348A31F2-D2B2-4F79-AF15-F96FBF6CB3BF}" destId="{4ABB58B2-EA04-4568-96AA-1B5575CE2B0F}" srcOrd="0" destOrd="0" parTransId="{FF35C556-96AC-4285-8B3B-48DB2615F0AA}" sibTransId="{0A47824D-8AA6-4238-9FEF-4A5DCD324354}"/>
    <dgm:cxn modelId="{A969AE2F-3E61-4EE8-AF5C-9A38F528BD4D}" type="presOf" srcId="{348A31F2-D2B2-4F79-AF15-F96FBF6CB3BF}" destId="{4A0AE390-2257-43A1-A884-A8D558B08EB6}" srcOrd="0" destOrd="0" presId="urn:microsoft.com/office/officeart/2005/8/layout/vList2"/>
    <dgm:cxn modelId="{9DCD353C-2F85-4E11-8BF5-8FE0BA331B7E}" srcId="{52D186EB-0D5F-4B68-ABD3-41C492FB1E52}" destId="{348A31F2-D2B2-4F79-AF15-F96FBF6CB3BF}" srcOrd="4" destOrd="0" parTransId="{962209DD-35A5-4A73-A180-1E4EE46E6C9E}" sibTransId="{DFBAEC7F-CC23-497E-9120-EDC838C366A1}"/>
    <dgm:cxn modelId="{8B67423E-DABE-4AAE-99CC-F0452848BE78}" srcId="{82671F9B-C3EC-499A-B428-DC590FC0B8F9}" destId="{000B762D-AD0C-4786-BF97-270519D55B2E}" srcOrd="2" destOrd="0" parTransId="{7732C6AD-F880-41E2-AFD2-F64122553B0E}" sibTransId="{D97902A5-E6FF-4E86-B258-9BDAE2839FE3}"/>
    <dgm:cxn modelId="{D1983540-25A6-456E-B8CB-9AF2EE11D2F9}" srcId="{348A31F2-D2B2-4F79-AF15-F96FBF6CB3BF}" destId="{FDA5F3BC-B7E2-47E6-AD0B-5D2FADDF9D5B}" srcOrd="1" destOrd="0" parTransId="{D85D25E7-82B2-4B7D-871A-D8BB5B12F7D9}" sibTransId="{8BC51E27-DD21-4731-8263-3EC49443910C}"/>
    <dgm:cxn modelId="{321ECE40-91DC-4AE1-8BB1-4C4304EE9B35}" srcId="{DF16C42F-B4B3-4412-A9D3-275D17BB1EA0}" destId="{22F746EB-971A-4263-852E-6976D0608883}" srcOrd="3" destOrd="0" parTransId="{417BF319-47FF-4228-B19C-B2F2A460A454}" sibTransId="{A8B12AA5-AE70-4F19-82B0-19915C417212}"/>
    <dgm:cxn modelId="{C6903364-25A3-4053-A34F-B3AC088B9D6A}" type="presOf" srcId="{4ABB58B2-EA04-4568-96AA-1B5575CE2B0F}" destId="{0D17C350-AC20-4879-B47D-204BE7E83D0E}" srcOrd="0" destOrd="0" presId="urn:microsoft.com/office/officeart/2005/8/layout/vList2"/>
    <dgm:cxn modelId="{239F8766-0C06-4555-9DB8-BE62B4446BB2}" type="presOf" srcId="{52D186EB-0D5F-4B68-ABD3-41C492FB1E52}" destId="{8D0A9ED1-8CB4-4D73-B516-9D1E7906667B}" srcOrd="0" destOrd="0" presId="urn:microsoft.com/office/officeart/2005/8/layout/vList2"/>
    <dgm:cxn modelId="{F3EA466A-E557-43C6-8EDD-E981B7EFCC92}" srcId="{DF16C42F-B4B3-4412-A9D3-275D17BB1EA0}" destId="{4F51266A-267B-4BC9-A9A7-E9B074AD3DA5}" srcOrd="1" destOrd="0" parTransId="{6105666D-FAF8-4E65-8130-1470145D3385}" sibTransId="{DCBF8384-433B-4786-BAF8-A370708EDBAC}"/>
    <dgm:cxn modelId="{FBC9E06B-6B5C-49DD-BBB2-511D9575AE4A}" srcId="{82671F9B-C3EC-499A-B428-DC590FC0B8F9}" destId="{5AD21BB7-58BA-429D-9D65-A6C1416DF548}" srcOrd="1" destOrd="0" parTransId="{AD6FAF2D-D8A0-41DB-93F1-D2BE517A53A5}" sibTransId="{8C8C9F2B-E301-4087-9EAF-6A1973D4029A}"/>
    <dgm:cxn modelId="{EEF21E6D-4825-4057-934A-FE8F13804BAF}" type="presOf" srcId="{FDA5F3BC-B7E2-47E6-AD0B-5D2FADDF9D5B}" destId="{0D17C350-AC20-4879-B47D-204BE7E83D0E}" srcOrd="0" destOrd="1" presId="urn:microsoft.com/office/officeart/2005/8/layout/vList2"/>
    <dgm:cxn modelId="{B64EEE4D-52F2-4E5F-99F0-FD010E8A35F2}" type="presOf" srcId="{94CD0BA6-B87E-4BF0-BBDE-0E9D661DF826}" destId="{BF8F0BF5-12CA-468F-BF67-C86143856384}" srcOrd="0" destOrd="0" presId="urn:microsoft.com/office/officeart/2005/8/layout/vList2"/>
    <dgm:cxn modelId="{0C905678-5F18-43DA-B8AC-983F82DD88F6}" type="presOf" srcId="{4125D94B-E0C1-416F-841B-2DA225F5B673}" destId="{5DFB22ED-79A2-4C8C-A7E2-0659A9FCC37D}" srcOrd="0" destOrd="0" presId="urn:microsoft.com/office/officeart/2005/8/layout/vList2"/>
    <dgm:cxn modelId="{FFF6CF7D-BB8A-4DDD-A90A-A9547C331C81}" srcId="{52D186EB-0D5F-4B68-ABD3-41C492FB1E52}" destId="{DF16C42F-B4B3-4412-A9D3-275D17BB1EA0}" srcOrd="2" destOrd="0" parTransId="{D6355749-CBE9-47BA-AE59-8F09546E9B9E}" sibTransId="{21687210-0643-4C42-A395-3AEB163CC170}"/>
    <dgm:cxn modelId="{3C820C7E-10DC-46E4-AD94-FE9E821E3E7F}" type="presOf" srcId="{98FF7DC2-3F6E-421B-8AA4-08BF66FC0A59}" destId="{BF8F0BF5-12CA-468F-BF67-C86143856384}" srcOrd="0" destOrd="2" presId="urn:microsoft.com/office/officeart/2005/8/layout/vList2"/>
    <dgm:cxn modelId="{6224D981-CF83-42B5-BE89-4FFB076A1BC8}" type="presOf" srcId="{5AD21BB7-58BA-429D-9D65-A6C1416DF548}" destId="{95EB024D-72E7-4E21-8DD4-1E341E2F1494}" srcOrd="0" destOrd="1" presId="urn:microsoft.com/office/officeart/2005/8/layout/vList2"/>
    <dgm:cxn modelId="{0079F782-C369-41A9-A7A8-B183F9485B2B}" type="presOf" srcId="{0B1A9C99-029B-42D8-8325-89F91D7FF939}" destId="{3CEFA599-09D5-4529-90FA-29E6A4EF035D}" srcOrd="0" destOrd="0" presId="urn:microsoft.com/office/officeart/2005/8/layout/vList2"/>
    <dgm:cxn modelId="{91DC3693-2F5F-43F6-B434-AB3DA9456734}" type="presOf" srcId="{000B762D-AD0C-4786-BF97-270519D55B2E}" destId="{95EB024D-72E7-4E21-8DD4-1E341E2F1494}" srcOrd="0" destOrd="2" presId="urn:microsoft.com/office/officeart/2005/8/layout/vList2"/>
    <dgm:cxn modelId="{2EC3BFB4-528E-4196-9464-A1199FB975DC}" srcId="{DF16C42F-B4B3-4412-A9D3-275D17BB1EA0}" destId="{94CD0BA6-B87E-4BF0-BBDE-0E9D661DF826}" srcOrd="0" destOrd="0" parTransId="{D51118EC-B488-4C97-9365-2252020FBC39}" sibTransId="{87755A98-5958-4A92-8C49-817A351ED0D9}"/>
    <dgm:cxn modelId="{26C3D0BF-478F-4CD5-BD60-B98BFC6DBC6F}" type="presOf" srcId="{D4D3EE29-4222-4165-9A0D-FDAC30E89227}" destId="{95EB024D-72E7-4E21-8DD4-1E341E2F1494}" srcOrd="0" destOrd="0" presId="urn:microsoft.com/office/officeart/2005/8/layout/vList2"/>
    <dgm:cxn modelId="{5ECDF1C3-8794-41BE-82E1-397DF6448C6E}" srcId="{DF16C42F-B4B3-4412-A9D3-275D17BB1EA0}" destId="{98FF7DC2-3F6E-421B-8AA4-08BF66FC0A59}" srcOrd="2" destOrd="0" parTransId="{4B06B5B4-3585-431B-973E-723AD3D11D11}" sibTransId="{BFC689BC-A9BC-4308-872F-52E648AC8E09}"/>
    <dgm:cxn modelId="{870C7CC9-C378-49CC-A1C7-1D2C4A51F1C0}" type="presOf" srcId="{DF16C42F-B4B3-4412-A9D3-275D17BB1EA0}" destId="{1822CB7B-97FE-46CD-933D-67A6E12B9C32}" srcOrd="0" destOrd="0" presId="urn:microsoft.com/office/officeart/2005/8/layout/vList2"/>
    <dgm:cxn modelId="{B0DC5BCC-BDDD-4EB0-83E6-B48AF0E7200C}" srcId="{82671F9B-C3EC-499A-B428-DC590FC0B8F9}" destId="{D4D3EE29-4222-4165-9A0D-FDAC30E89227}" srcOrd="0" destOrd="0" parTransId="{21A0E1A9-6752-4458-893E-61B6BD4F14D6}" sibTransId="{B4CEE1D7-854F-47E7-9826-21ADE2A42AE9}"/>
    <dgm:cxn modelId="{F03D13CE-06B5-449D-986A-6F7F208C3D2C}" type="presOf" srcId="{7F9A2720-5F18-4D1E-A507-4C626493938A}" destId="{20F96B04-A13F-42F6-AB56-55CF5B647F50}" srcOrd="0" destOrd="0" presId="urn:microsoft.com/office/officeart/2005/8/layout/vList2"/>
    <dgm:cxn modelId="{F61A55D3-C1C0-4855-AED8-A1066B6047F2}" srcId="{52D186EB-0D5F-4B68-ABD3-41C492FB1E52}" destId="{0B1A9C99-029B-42D8-8325-89F91D7FF939}" srcOrd="6" destOrd="0" parTransId="{FD369342-17BB-4465-8448-85CD1B4451E6}" sibTransId="{6D4EBA8C-9873-4076-8FCA-5703EA033B74}"/>
    <dgm:cxn modelId="{0845DDD8-99E4-4CFF-824C-1590EE44D97C}" srcId="{52D186EB-0D5F-4B68-ABD3-41C492FB1E52}" destId="{7F9A2720-5F18-4D1E-A507-4C626493938A}" srcOrd="0" destOrd="0" parTransId="{F2DF03F8-12FB-449E-B0BC-B4F60D56F090}" sibTransId="{1393001B-8DD9-4537-9406-BB6E6ACE627B}"/>
    <dgm:cxn modelId="{1E679AE9-611B-475D-AB51-6D7C636CAAC7}" srcId="{52D186EB-0D5F-4B68-ABD3-41C492FB1E52}" destId="{4125D94B-E0C1-416F-841B-2DA225F5B673}" srcOrd="5" destOrd="0" parTransId="{1A36FBD3-CA32-4C50-8F53-3BADF57087AF}" sibTransId="{229738B1-EB06-421E-8C71-B99E8FBB18CE}"/>
    <dgm:cxn modelId="{E8D2DAEF-73D1-4498-A280-EE98B2D27141}" type="presOf" srcId="{4F51266A-267B-4BC9-A9A7-E9B074AD3DA5}" destId="{BF8F0BF5-12CA-468F-BF67-C86143856384}" srcOrd="0" destOrd="1" presId="urn:microsoft.com/office/officeart/2005/8/layout/vList2"/>
    <dgm:cxn modelId="{3B5951FC-2BF2-431A-B11A-A50EC10EB7C7}" type="presOf" srcId="{22F746EB-971A-4263-852E-6976D0608883}" destId="{BF8F0BF5-12CA-468F-BF67-C86143856384}" srcOrd="0" destOrd="3" presId="urn:microsoft.com/office/officeart/2005/8/layout/vList2"/>
    <dgm:cxn modelId="{08594DFD-45B2-402F-A61A-3159170F92AA}" srcId="{52D186EB-0D5F-4B68-ABD3-41C492FB1E52}" destId="{82671F9B-C3EC-499A-B428-DC590FC0B8F9}" srcOrd="3" destOrd="0" parTransId="{2CEE8079-D26E-4C25-B458-98CD229B6E1A}" sibTransId="{3080509D-DD6E-4B30-A6F1-D71162D58DDB}"/>
    <dgm:cxn modelId="{D7C720D0-45DE-4F34-A619-BA2879AB796E}" type="presParOf" srcId="{8D0A9ED1-8CB4-4D73-B516-9D1E7906667B}" destId="{20F96B04-A13F-42F6-AB56-55CF5B647F50}" srcOrd="0" destOrd="0" presId="urn:microsoft.com/office/officeart/2005/8/layout/vList2"/>
    <dgm:cxn modelId="{C3DFD147-73F2-40B8-B407-A80693B1E5B4}" type="presParOf" srcId="{8D0A9ED1-8CB4-4D73-B516-9D1E7906667B}" destId="{44F5C5C6-484C-43FC-8B91-86F6FC085AFC}" srcOrd="1" destOrd="0" presId="urn:microsoft.com/office/officeart/2005/8/layout/vList2"/>
    <dgm:cxn modelId="{C34607A8-A126-4746-8660-CE5A2DE8652C}" type="presParOf" srcId="{8D0A9ED1-8CB4-4D73-B516-9D1E7906667B}" destId="{EBDE790E-9794-4844-94F8-B657EFBE8D75}" srcOrd="2" destOrd="0" presId="urn:microsoft.com/office/officeart/2005/8/layout/vList2"/>
    <dgm:cxn modelId="{4379ACC2-02F2-4CA3-B690-E9F3FEE6BB5B}" type="presParOf" srcId="{8D0A9ED1-8CB4-4D73-B516-9D1E7906667B}" destId="{4E86297E-4C00-496B-9DDF-64DA012DB536}" srcOrd="3" destOrd="0" presId="urn:microsoft.com/office/officeart/2005/8/layout/vList2"/>
    <dgm:cxn modelId="{BEE0D8C0-859C-449B-B062-DC9F55EADEDD}" type="presParOf" srcId="{8D0A9ED1-8CB4-4D73-B516-9D1E7906667B}" destId="{1822CB7B-97FE-46CD-933D-67A6E12B9C32}" srcOrd="4" destOrd="0" presId="urn:microsoft.com/office/officeart/2005/8/layout/vList2"/>
    <dgm:cxn modelId="{E90F44DC-C6DD-47F5-84F2-E54A3E597FA2}" type="presParOf" srcId="{8D0A9ED1-8CB4-4D73-B516-9D1E7906667B}" destId="{BF8F0BF5-12CA-468F-BF67-C86143856384}" srcOrd="5" destOrd="0" presId="urn:microsoft.com/office/officeart/2005/8/layout/vList2"/>
    <dgm:cxn modelId="{9C2A9F7C-B3AB-4B64-BF92-C763A223E5C6}" type="presParOf" srcId="{8D0A9ED1-8CB4-4D73-B516-9D1E7906667B}" destId="{9C7E8CBF-4026-4D72-B4FE-A7B11D0612D7}" srcOrd="6" destOrd="0" presId="urn:microsoft.com/office/officeart/2005/8/layout/vList2"/>
    <dgm:cxn modelId="{903609F9-E1CB-4252-9154-F39812ABA9C2}" type="presParOf" srcId="{8D0A9ED1-8CB4-4D73-B516-9D1E7906667B}" destId="{95EB024D-72E7-4E21-8DD4-1E341E2F1494}" srcOrd="7" destOrd="0" presId="urn:microsoft.com/office/officeart/2005/8/layout/vList2"/>
    <dgm:cxn modelId="{1EC3EE88-9E39-49F4-AA3A-F74F30659CF4}" type="presParOf" srcId="{8D0A9ED1-8CB4-4D73-B516-9D1E7906667B}" destId="{4A0AE390-2257-43A1-A884-A8D558B08EB6}" srcOrd="8" destOrd="0" presId="urn:microsoft.com/office/officeart/2005/8/layout/vList2"/>
    <dgm:cxn modelId="{5521B09C-BC7F-4BA5-90B0-EE1564B53214}" type="presParOf" srcId="{8D0A9ED1-8CB4-4D73-B516-9D1E7906667B}" destId="{0D17C350-AC20-4879-B47D-204BE7E83D0E}" srcOrd="9" destOrd="0" presId="urn:microsoft.com/office/officeart/2005/8/layout/vList2"/>
    <dgm:cxn modelId="{CA4F906C-EFE5-4E24-81E2-BF4263C08F79}" type="presParOf" srcId="{8D0A9ED1-8CB4-4D73-B516-9D1E7906667B}" destId="{5DFB22ED-79A2-4C8C-A7E2-0659A9FCC37D}" srcOrd="10" destOrd="0" presId="urn:microsoft.com/office/officeart/2005/8/layout/vList2"/>
    <dgm:cxn modelId="{BF7341B8-EE84-4678-8D42-92FBF988F3D8}" type="presParOf" srcId="{8D0A9ED1-8CB4-4D73-B516-9D1E7906667B}" destId="{8F9D8B32-DCC0-4615-B0EF-11136FC7DB54}" srcOrd="11" destOrd="0" presId="urn:microsoft.com/office/officeart/2005/8/layout/vList2"/>
    <dgm:cxn modelId="{2DB3874F-748D-4674-8F0A-5FBF9AFB39FE}" type="presParOf" srcId="{8D0A9ED1-8CB4-4D73-B516-9D1E7906667B}" destId="{3CEFA599-09D5-4529-90FA-29E6A4EF035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D186EB-0D5F-4B68-ABD3-41C492FB1E5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F9A2720-5F18-4D1E-A507-4C626493938A}">
      <dgm:prSet/>
      <dgm:spPr>
        <a:solidFill>
          <a:schemeClr val="bg2">
            <a:lumMod val="50000"/>
          </a:schemeClr>
        </a:solidFill>
      </dgm:spPr>
      <dgm:t>
        <a:bodyPr/>
        <a:lstStyle/>
        <a:p>
          <a:r>
            <a:rPr lang="en-US"/>
            <a:t>Ornet</a:t>
          </a:r>
        </a:p>
      </dgm:t>
    </dgm:pt>
    <dgm:pt modelId="{F2DF03F8-12FB-449E-B0BC-B4F60D56F090}" type="parTrans" cxnId="{0845DDD8-99E4-4CFF-824C-1590EE44D97C}">
      <dgm:prSet/>
      <dgm:spPr/>
      <dgm:t>
        <a:bodyPr/>
        <a:lstStyle/>
        <a:p>
          <a:endParaRPr lang="en-US"/>
        </a:p>
      </dgm:t>
    </dgm:pt>
    <dgm:pt modelId="{1393001B-8DD9-4537-9406-BB6E6ACE627B}" type="sibTrans" cxnId="{0845DDD8-99E4-4CFF-824C-1590EE44D97C}">
      <dgm:prSet/>
      <dgm:spPr/>
      <dgm:t>
        <a:bodyPr/>
        <a:lstStyle/>
        <a:p>
          <a:endParaRPr lang="en-US"/>
        </a:p>
      </dgm:t>
    </dgm:pt>
    <dgm:pt modelId="{71ECABDE-75F2-4226-BF99-3B68E1157376}">
      <dgm:prSet/>
      <dgm:spPr>
        <a:solidFill>
          <a:srgbClr val="767171"/>
        </a:solidFill>
      </dgm:spPr>
      <dgm:t>
        <a:bodyPr/>
        <a:lstStyle/>
        <a:p>
          <a:r>
            <a:rPr lang="en-US" dirty="0"/>
            <a:t>Outline</a:t>
          </a:r>
        </a:p>
      </dgm:t>
    </dgm:pt>
    <dgm:pt modelId="{1F3F6A07-05BB-43F8-8319-330B9302A1C0}" type="parTrans" cxnId="{D4867909-E274-444E-975A-40B6C630417D}">
      <dgm:prSet/>
      <dgm:spPr/>
      <dgm:t>
        <a:bodyPr/>
        <a:lstStyle/>
        <a:p>
          <a:endParaRPr lang="en-US"/>
        </a:p>
      </dgm:t>
    </dgm:pt>
    <dgm:pt modelId="{A0190236-C5AE-4087-B569-51BF916B49CA}" type="sibTrans" cxnId="{D4867909-E274-444E-975A-40B6C630417D}">
      <dgm:prSet/>
      <dgm:spPr/>
      <dgm:t>
        <a:bodyPr/>
        <a:lstStyle/>
        <a:p>
          <a:endParaRPr lang="en-US"/>
        </a:p>
      </dgm:t>
    </dgm:pt>
    <dgm:pt modelId="{DF16C42F-B4B3-4412-A9D3-275D17BB1EA0}">
      <dgm:prSet/>
      <dgm:spPr>
        <a:solidFill>
          <a:schemeClr val="bg2">
            <a:lumMod val="50000"/>
          </a:schemeClr>
        </a:solidFill>
      </dgm:spPr>
      <dgm:t>
        <a:bodyPr/>
        <a:lstStyle/>
        <a:p>
          <a:r>
            <a:rPr lang="en-US"/>
            <a:t>Introduction</a:t>
          </a:r>
        </a:p>
      </dgm:t>
    </dgm:pt>
    <dgm:pt modelId="{D6355749-CBE9-47BA-AE59-8F09546E9B9E}" type="parTrans" cxnId="{FFF6CF7D-BB8A-4DDD-A90A-A9547C331C81}">
      <dgm:prSet/>
      <dgm:spPr/>
      <dgm:t>
        <a:bodyPr/>
        <a:lstStyle/>
        <a:p>
          <a:endParaRPr lang="en-US"/>
        </a:p>
      </dgm:t>
    </dgm:pt>
    <dgm:pt modelId="{21687210-0643-4C42-A395-3AEB163CC170}" type="sibTrans" cxnId="{FFF6CF7D-BB8A-4DDD-A90A-A9547C331C81}">
      <dgm:prSet/>
      <dgm:spPr/>
      <dgm:t>
        <a:bodyPr/>
        <a:lstStyle/>
        <a:p>
          <a:endParaRPr lang="en-US"/>
        </a:p>
      </dgm:t>
    </dgm:pt>
    <dgm:pt modelId="{94CD0BA6-B87E-4BF0-BBDE-0E9D661DF826}">
      <dgm:prSet/>
      <dgm:spPr/>
      <dgm:t>
        <a:bodyPr/>
        <a:lstStyle/>
        <a:p>
          <a:r>
            <a:rPr lang="en-US" dirty="0"/>
            <a:t>Image Analysis Background</a:t>
          </a:r>
        </a:p>
      </dgm:t>
    </dgm:pt>
    <dgm:pt modelId="{D51118EC-B488-4C97-9365-2252020FBC39}" type="parTrans" cxnId="{2EC3BFB4-528E-4196-9464-A1199FB975DC}">
      <dgm:prSet/>
      <dgm:spPr/>
      <dgm:t>
        <a:bodyPr/>
        <a:lstStyle/>
        <a:p>
          <a:endParaRPr lang="en-US"/>
        </a:p>
      </dgm:t>
    </dgm:pt>
    <dgm:pt modelId="{87755A98-5958-4A92-8C49-817A351ED0D9}" type="sibTrans" cxnId="{2EC3BFB4-528E-4196-9464-A1199FB975DC}">
      <dgm:prSet/>
      <dgm:spPr/>
      <dgm:t>
        <a:bodyPr/>
        <a:lstStyle/>
        <a:p>
          <a:endParaRPr lang="en-US"/>
        </a:p>
      </dgm:t>
    </dgm:pt>
    <dgm:pt modelId="{82671F9B-C3EC-499A-B428-DC590FC0B8F9}">
      <dgm:prSet/>
      <dgm:spPr>
        <a:solidFill>
          <a:srgbClr val="FF0000"/>
        </a:solidFill>
      </dgm:spPr>
      <dgm:t>
        <a:bodyPr/>
        <a:lstStyle/>
        <a:p>
          <a:r>
            <a:rPr lang="en-US" dirty="0"/>
            <a:t>Segmentation</a:t>
          </a:r>
        </a:p>
      </dgm:t>
    </dgm:pt>
    <dgm:pt modelId="{2CEE8079-D26E-4C25-B458-98CD229B6E1A}" type="parTrans" cxnId="{08594DFD-45B2-402F-A61A-3159170F92AA}">
      <dgm:prSet/>
      <dgm:spPr/>
      <dgm:t>
        <a:bodyPr/>
        <a:lstStyle/>
        <a:p>
          <a:endParaRPr lang="en-US"/>
        </a:p>
      </dgm:t>
    </dgm:pt>
    <dgm:pt modelId="{3080509D-DD6E-4B30-A6F1-D71162D58DDB}" type="sibTrans" cxnId="{08594DFD-45B2-402F-A61A-3159170F92AA}">
      <dgm:prSet/>
      <dgm:spPr/>
      <dgm:t>
        <a:bodyPr/>
        <a:lstStyle/>
        <a:p>
          <a:endParaRPr lang="en-US"/>
        </a:p>
      </dgm:t>
    </dgm:pt>
    <dgm:pt modelId="{348A31F2-D2B2-4F79-AF15-F96FBF6CB3BF}">
      <dgm:prSet/>
      <dgm:spPr>
        <a:solidFill>
          <a:schemeClr val="bg2">
            <a:lumMod val="50000"/>
          </a:schemeClr>
        </a:solidFill>
      </dgm:spPr>
      <dgm:t>
        <a:bodyPr/>
        <a:lstStyle/>
        <a:p>
          <a:r>
            <a:rPr lang="en-US"/>
            <a:t>Network Engineering</a:t>
          </a:r>
        </a:p>
      </dgm:t>
    </dgm:pt>
    <dgm:pt modelId="{962209DD-35A5-4A73-A180-1E4EE46E6C9E}" type="parTrans" cxnId="{9DCD353C-2F85-4E11-8BF5-8FE0BA331B7E}">
      <dgm:prSet/>
      <dgm:spPr/>
      <dgm:t>
        <a:bodyPr/>
        <a:lstStyle/>
        <a:p>
          <a:endParaRPr lang="en-US"/>
        </a:p>
      </dgm:t>
    </dgm:pt>
    <dgm:pt modelId="{DFBAEC7F-CC23-497E-9120-EDC838C366A1}" type="sibTrans" cxnId="{9DCD353C-2F85-4E11-8BF5-8FE0BA331B7E}">
      <dgm:prSet/>
      <dgm:spPr/>
      <dgm:t>
        <a:bodyPr/>
        <a:lstStyle/>
        <a:p>
          <a:endParaRPr lang="en-US"/>
        </a:p>
      </dgm:t>
    </dgm:pt>
    <dgm:pt modelId="{4ABB58B2-EA04-4568-96AA-1B5575CE2B0F}">
      <dgm:prSet/>
      <dgm:spPr/>
      <dgm:t>
        <a:bodyPr/>
        <a:lstStyle/>
        <a:p>
          <a:r>
            <a:rPr lang="en-US" dirty="0"/>
            <a:t>Determining Nodes</a:t>
          </a:r>
        </a:p>
      </dgm:t>
    </dgm:pt>
    <dgm:pt modelId="{FF35C556-96AC-4285-8B3B-48DB2615F0AA}" type="parTrans" cxnId="{18309720-8EC7-4939-8236-E815C858AEB7}">
      <dgm:prSet/>
      <dgm:spPr/>
      <dgm:t>
        <a:bodyPr/>
        <a:lstStyle/>
        <a:p>
          <a:endParaRPr lang="en-US"/>
        </a:p>
      </dgm:t>
    </dgm:pt>
    <dgm:pt modelId="{0A47824D-8AA6-4238-9FEF-4A5DCD324354}" type="sibTrans" cxnId="{18309720-8EC7-4939-8236-E815C858AEB7}">
      <dgm:prSet/>
      <dgm:spPr/>
      <dgm:t>
        <a:bodyPr/>
        <a:lstStyle/>
        <a:p>
          <a:endParaRPr lang="en-US"/>
        </a:p>
      </dgm:t>
    </dgm:pt>
    <dgm:pt modelId="{FDA5F3BC-B7E2-47E6-AD0B-5D2FADDF9D5B}">
      <dgm:prSet/>
      <dgm:spPr/>
      <dgm:t>
        <a:bodyPr/>
        <a:lstStyle/>
        <a:p>
          <a:r>
            <a:rPr lang="en-US"/>
            <a:t>Edges and Affinities</a:t>
          </a:r>
        </a:p>
      </dgm:t>
    </dgm:pt>
    <dgm:pt modelId="{D85D25E7-82B2-4B7D-871A-D8BB5B12F7D9}" type="parTrans" cxnId="{D1983540-25A6-456E-B8CB-9AF2EE11D2F9}">
      <dgm:prSet/>
      <dgm:spPr/>
      <dgm:t>
        <a:bodyPr/>
        <a:lstStyle/>
        <a:p>
          <a:endParaRPr lang="en-US"/>
        </a:p>
      </dgm:t>
    </dgm:pt>
    <dgm:pt modelId="{8BC51E27-DD21-4731-8263-3EC49443910C}" type="sibTrans" cxnId="{D1983540-25A6-456E-B8CB-9AF2EE11D2F9}">
      <dgm:prSet/>
      <dgm:spPr/>
      <dgm:t>
        <a:bodyPr/>
        <a:lstStyle/>
        <a:p>
          <a:endParaRPr lang="en-US"/>
        </a:p>
      </dgm:t>
    </dgm:pt>
    <dgm:pt modelId="{4125D94B-E0C1-416F-841B-2DA225F5B673}">
      <dgm:prSet/>
      <dgm:spPr>
        <a:solidFill>
          <a:schemeClr val="bg2">
            <a:lumMod val="50000"/>
          </a:schemeClr>
        </a:solidFill>
      </dgm:spPr>
      <dgm:t>
        <a:bodyPr/>
        <a:lstStyle/>
        <a:p>
          <a:r>
            <a:rPr lang="en-US"/>
            <a:t>Network Analysis</a:t>
          </a:r>
        </a:p>
      </dgm:t>
    </dgm:pt>
    <dgm:pt modelId="{1A36FBD3-CA32-4C50-8F53-3BADF57087AF}" type="parTrans" cxnId="{1E679AE9-611B-475D-AB51-6D7C636CAAC7}">
      <dgm:prSet/>
      <dgm:spPr/>
      <dgm:t>
        <a:bodyPr/>
        <a:lstStyle/>
        <a:p>
          <a:endParaRPr lang="en-US"/>
        </a:p>
      </dgm:t>
    </dgm:pt>
    <dgm:pt modelId="{229738B1-EB06-421E-8C71-B99E8FBB18CE}" type="sibTrans" cxnId="{1E679AE9-611B-475D-AB51-6D7C636CAAC7}">
      <dgm:prSet/>
      <dgm:spPr/>
      <dgm:t>
        <a:bodyPr/>
        <a:lstStyle/>
        <a:p>
          <a:endParaRPr lang="en-US"/>
        </a:p>
      </dgm:t>
    </dgm:pt>
    <dgm:pt modelId="{0B1A9C99-029B-42D8-8325-89F91D7FF939}">
      <dgm:prSet/>
      <dgm:spPr>
        <a:solidFill>
          <a:schemeClr val="bg2">
            <a:lumMod val="50000"/>
          </a:schemeClr>
        </a:solidFill>
      </dgm:spPr>
      <dgm:t>
        <a:bodyPr/>
        <a:lstStyle/>
        <a:p>
          <a:r>
            <a:rPr lang="en-US"/>
            <a:t>Conclusion/Next Steps for Ornet</a:t>
          </a:r>
        </a:p>
      </dgm:t>
    </dgm:pt>
    <dgm:pt modelId="{FD369342-17BB-4465-8448-85CD1B4451E6}" type="parTrans" cxnId="{F61A55D3-C1C0-4855-AED8-A1066B6047F2}">
      <dgm:prSet/>
      <dgm:spPr/>
      <dgm:t>
        <a:bodyPr/>
        <a:lstStyle/>
        <a:p>
          <a:endParaRPr lang="en-US"/>
        </a:p>
      </dgm:t>
    </dgm:pt>
    <dgm:pt modelId="{6D4EBA8C-9873-4076-8FCA-5703EA033B74}" type="sibTrans" cxnId="{F61A55D3-C1C0-4855-AED8-A1066B6047F2}">
      <dgm:prSet/>
      <dgm:spPr/>
      <dgm:t>
        <a:bodyPr/>
        <a:lstStyle/>
        <a:p>
          <a:endParaRPr lang="en-US"/>
        </a:p>
      </dgm:t>
    </dgm:pt>
    <dgm:pt modelId="{D4D3EE29-4222-4165-9A0D-FDAC30E89227}">
      <dgm:prSet/>
      <dgm:spPr>
        <a:solidFill>
          <a:schemeClr val="bg1"/>
        </a:solidFill>
      </dgm:spPr>
      <dgm:t>
        <a:bodyPr/>
        <a:lstStyle/>
        <a:p>
          <a:r>
            <a:rPr lang="en-US" dirty="0"/>
            <a:t>Classical Approach</a:t>
          </a:r>
        </a:p>
      </dgm:t>
    </dgm:pt>
    <dgm:pt modelId="{21A0E1A9-6752-4458-893E-61B6BD4F14D6}" type="parTrans" cxnId="{B0DC5BCC-BDDD-4EB0-83E6-B48AF0E7200C}">
      <dgm:prSet/>
      <dgm:spPr/>
      <dgm:t>
        <a:bodyPr/>
        <a:lstStyle/>
        <a:p>
          <a:endParaRPr lang="en-US"/>
        </a:p>
      </dgm:t>
    </dgm:pt>
    <dgm:pt modelId="{B4CEE1D7-854F-47E7-9826-21ADE2A42AE9}" type="sibTrans" cxnId="{B0DC5BCC-BDDD-4EB0-83E6-B48AF0E7200C}">
      <dgm:prSet/>
      <dgm:spPr/>
      <dgm:t>
        <a:bodyPr/>
        <a:lstStyle/>
        <a:p>
          <a:endParaRPr lang="en-US"/>
        </a:p>
      </dgm:t>
    </dgm:pt>
    <dgm:pt modelId="{5AD21BB7-58BA-429D-9D65-A6C1416DF548}">
      <dgm:prSet/>
      <dgm:spPr>
        <a:solidFill>
          <a:schemeClr val="bg1"/>
        </a:solidFill>
      </dgm:spPr>
      <dgm:t>
        <a:bodyPr/>
        <a:lstStyle/>
        <a:p>
          <a:r>
            <a:rPr lang="en-US" dirty="0"/>
            <a:t>Deformable contours</a:t>
          </a:r>
        </a:p>
      </dgm:t>
    </dgm:pt>
    <dgm:pt modelId="{AD6FAF2D-D8A0-41DB-93F1-D2BE517A53A5}" type="parTrans" cxnId="{FBC9E06B-6B5C-49DD-BBB2-511D9575AE4A}">
      <dgm:prSet/>
      <dgm:spPr/>
      <dgm:t>
        <a:bodyPr/>
        <a:lstStyle/>
        <a:p>
          <a:endParaRPr lang="en-US"/>
        </a:p>
      </dgm:t>
    </dgm:pt>
    <dgm:pt modelId="{8C8C9F2B-E301-4087-9EAF-6A1973D4029A}" type="sibTrans" cxnId="{FBC9E06B-6B5C-49DD-BBB2-511D9575AE4A}">
      <dgm:prSet/>
      <dgm:spPr/>
      <dgm:t>
        <a:bodyPr/>
        <a:lstStyle/>
        <a:p>
          <a:endParaRPr lang="en-US"/>
        </a:p>
      </dgm:t>
    </dgm:pt>
    <dgm:pt modelId="{000B762D-AD0C-4786-BF97-270519D55B2E}">
      <dgm:prSet/>
      <dgm:spPr>
        <a:solidFill>
          <a:schemeClr val="bg1"/>
        </a:solidFill>
      </dgm:spPr>
      <dgm:t>
        <a:bodyPr/>
        <a:lstStyle/>
        <a:p>
          <a:r>
            <a:rPr lang="en-US" dirty="0"/>
            <a:t>Our Segmentation and Extraction Pipeline</a:t>
          </a:r>
        </a:p>
      </dgm:t>
    </dgm:pt>
    <dgm:pt modelId="{7732C6AD-F880-41E2-AFD2-F64122553B0E}" type="parTrans" cxnId="{8B67423E-DABE-4AAE-99CC-F0452848BE78}">
      <dgm:prSet/>
      <dgm:spPr/>
      <dgm:t>
        <a:bodyPr/>
        <a:lstStyle/>
        <a:p>
          <a:endParaRPr lang="en-US"/>
        </a:p>
      </dgm:t>
    </dgm:pt>
    <dgm:pt modelId="{D97902A5-E6FF-4E86-B258-9BDAE2839FE3}" type="sibTrans" cxnId="{8B67423E-DABE-4AAE-99CC-F0452848BE78}">
      <dgm:prSet/>
      <dgm:spPr/>
      <dgm:t>
        <a:bodyPr/>
        <a:lstStyle/>
        <a:p>
          <a:endParaRPr lang="en-US"/>
        </a:p>
      </dgm:t>
    </dgm:pt>
    <dgm:pt modelId="{C37919C8-9EC0-4B4A-8A27-C2A70D584FBA}">
      <dgm:prSet/>
      <dgm:spPr/>
      <dgm:t>
        <a:bodyPr/>
        <a:lstStyle/>
        <a:p>
          <a:r>
            <a:rPr lang="en-US"/>
            <a:t>Significance and Motivation</a:t>
          </a:r>
          <a:endParaRPr lang="en-US" dirty="0"/>
        </a:p>
      </dgm:t>
    </dgm:pt>
    <dgm:pt modelId="{2AEA980D-554E-4D35-8EAD-F65D3D9DD036}" type="parTrans" cxnId="{84706B1D-1CF6-429C-93C4-3394ADBFD556}">
      <dgm:prSet/>
      <dgm:spPr/>
      <dgm:t>
        <a:bodyPr/>
        <a:lstStyle/>
        <a:p>
          <a:endParaRPr lang="en-US"/>
        </a:p>
      </dgm:t>
    </dgm:pt>
    <dgm:pt modelId="{4AD1E3B9-F238-4F2B-A72F-FA9A5EF4754A}" type="sibTrans" cxnId="{84706B1D-1CF6-429C-93C4-3394ADBFD556}">
      <dgm:prSet/>
      <dgm:spPr/>
      <dgm:t>
        <a:bodyPr/>
        <a:lstStyle/>
        <a:p>
          <a:endParaRPr lang="en-US"/>
        </a:p>
      </dgm:t>
    </dgm:pt>
    <dgm:pt modelId="{D504F7DD-B17A-492C-A8D9-B1982C5D83D1}">
      <dgm:prSet/>
      <dgm:spPr/>
      <dgm:t>
        <a:bodyPr/>
        <a:lstStyle/>
        <a:p>
          <a:r>
            <a:rPr lang="en-US"/>
            <a:t>Social Networks and Graph Theory</a:t>
          </a:r>
          <a:endParaRPr lang="en-US" dirty="0"/>
        </a:p>
      </dgm:t>
    </dgm:pt>
    <dgm:pt modelId="{B9725FFD-74A2-455A-B741-27970878055B}" type="parTrans" cxnId="{F921047D-0014-4467-ACAE-D4F6FEFA33A3}">
      <dgm:prSet/>
      <dgm:spPr/>
      <dgm:t>
        <a:bodyPr/>
        <a:lstStyle/>
        <a:p>
          <a:endParaRPr lang="en-US"/>
        </a:p>
      </dgm:t>
    </dgm:pt>
    <dgm:pt modelId="{B0240B71-88BA-449A-A88E-34DE767C91D1}" type="sibTrans" cxnId="{F921047D-0014-4467-ACAE-D4F6FEFA33A3}">
      <dgm:prSet/>
      <dgm:spPr/>
      <dgm:t>
        <a:bodyPr/>
        <a:lstStyle/>
        <a:p>
          <a:endParaRPr lang="en-US"/>
        </a:p>
      </dgm:t>
    </dgm:pt>
    <dgm:pt modelId="{978C761F-FBC9-4308-ACF0-C9625EBA8C5A}">
      <dgm:prSet/>
      <dgm:spPr/>
      <dgm:t>
        <a:bodyPr/>
        <a:lstStyle/>
        <a:p>
          <a:r>
            <a:rPr lang="en-US" dirty="0"/>
            <a:t>Proposed Pipeline</a:t>
          </a:r>
        </a:p>
      </dgm:t>
    </dgm:pt>
    <dgm:pt modelId="{EE84B486-040F-46CC-9442-FB14172941E9}" type="parTrans" cxnId="{5C63E1CF-FDA9-4E92-841E-BCA0585E4115}">
      <dgm:prSet/>
      <dgm:spPr/>
      <dgm:t>
        <a:bodyPr/>
        <a:lstStyle/>
        <a:p>
          <a:endParaRPr lang="en-US"/>
        </a:p>
      </dgm:t>
    </dgm:pt>
    <dgm:pt modelId="{3B660486-B1E2-4348-9B4E-CA26A74668BD}" type="sibTrans" cxnId="{5C63E1CF-FDA9-4E92-841E-BCA0585E4115}">
      <dgm:prSet/>
      <dgm:spPr/>
      <dgm:t>
        <a:bodyPr/>
        <a:lstStyle/>
        <a:p>
          <a:endParaRPr lang="en-US"/>
        </a:p>
      </dgm:t>
    </dgm:pt>
    <dgm:pt modelId="{8D0A9ED1-8CB4-4D73-B516-9D1E7906667B}" type="pres">
      <dgm:prSet presAssocID="{52D186EB-0D5F-4B68-ABD3-41C492FB1E52}" presName="linear" presStyleCnt="0">
        <dgm:presLayoutVars>
          <dgm:animLvl val="lvl"/>
          <dgm:resizeHandles val="exact"/>
        </dgm:presLayoutVars>
      </dgm:prSet>
      <dgm:spPr/>
    </dgm:pt>
    <dgm:pt modelId="{20F96B04-A13F-42F6-AB56-55CF5B647F50}" type="pres">
      <dgm:prSet presAssocID="{7F9A2720-5F18-4D1E-A507-4C626493938A}" presName="parentText" presStyleLbl="node1" presStyleIdx="0" presStyleCnt="7">
        <dgm:presLayoutVars>
          <dgm:chMax val="0"/>
          <dgm:bulletEnabled val="1"/>
        </dgm:presLayoutVars>
      </dgm:prSet>
      <dgm:spPr/>
    </dgm:pt>
    <dgm:pt modelId="{44F5C5C6-484C-43FC-8B91-86F6FC085AFC}" type="pres">
      <dgm:prSet presAssocID="{1393001B-8DD9-4537-9406-BB6E6ACE627B}" presName="spacer" presStyleCnt="0"/>
      <dgm:spPr/>
    </dgm:pt>
    <dgm:pt modelId="{EBDE790E-9794-4844-94F8-B657EFBE8D75}" type="pres">
      <dgm:prSet presAssocID="{71ECABDE-75F2-4226-BF99-3B68E1157376}" presName="parentText" presStyleLbl="node1" presStyleIdx="1" presStyleCnt="7">
        <dgm:presLayoutVars>
          <dgm:chMax val="0"/>
          <dgm:bulletEnabled val="1"/>
        </dgm:presLayoutVars>
      </dgm:prSet>
      <dgm:spPr/>
    </dgm:pt>
    <dgm:pt modelId="{4E86297E-4C00-496B-9DDF-64DA012DB536}" type="pres">
      <dgm:prSet presAssocID="{A0190236-C5AE-4087-B569-51BF916B49CA}" presName="spacer" presStyleCnt="0"/>
      <dgm:spPr/>
    </dgm:pt>
    <dgm:pt modelId="{1822CB7B-97FE-46CD-933D-67A6E12B9C32}" type="pres">
      <dgm:prSet presAssocID="{DF16C42F-B4B3-4412-A9D3-275D17BB1EA0}" presName="parentText" presStyleLbl="node1" presStyleIdx="2" presStyleCnt="7">
        <dgm:presLayoutVars>
          <dgm:chMax val="0"/>
          <dgm:bulletEnabled val="1"/>
        </dgm:presLayoutVars>
      </dgm:prSet>
      <dgm:spPr/>
    </dgm:pt>
    <dgm:pt modelId="{BF8F0BF5-12CA-468F-BF67-C86143856384}" type="pres">
      <dgm:prSet presAssocID="{DF16C42F-B4B3-4412-A9D3-275D17BB1EA0}" presName="childText" presStyleLbl="revTx" presStyleIdx="0" presStyleCnt="3">
        <dgm:presLayoutVars>
          <dgm:bulletEnabled val="1"/>
        </dgm:presLayoutVars>
      </dgm:prSet>
      <dgm:spPr/>
    </dgm:pt>
    <dgm:pt modelId="{9C7E8CBF-4026-4D72-B4FE-A7B11D0612D7}" type="pres">
      <dgm:prSet presAssocID="{82671F9B-C3EC-499A-B428-DC590FC0B8F9}" presName="parentText" presStyleLbl="node1" presStyleIdx="3" presStyleCnt="7">
        <dgm:presLayoutVars>
          <dgm:chMax val="0"/>
          <dgm:bulletEnabled val="1"/>
        </dgm:presLayoutVars>
      </dgm:prSet>
      <dgm:spPr/>
    </dgm:pt>
    <dgm:pt modelId="{95EB024D-72E7-4E21-8DD4-1E341E2F1494}" type="pres">
      <dgm:prSet presAssocID="{82671F9B-C3EC-499A-B428-DC590FC0B8F9}" presName="childText" presStyleLbl="revTx" presStyleIdx="1" presStyleCnt="3">
        <dgm:presLayoutVars>
          <dgm:bulletEnabled val="1"/>
        </dgm:presLayoutVars>
      </dgm:prSet>
      <dgm:spPr/>
    </dgm:pt>
    <dgm:pt modelId="{4A0AE390-2257-43A1-A884-A8D558B08EB6}" type="pres">
      <dgm:prSet presAssocID="{348A31F2-D2B2-4F79-AF15-F96FBF6CB3BF}" presName="parentText" presStyleLbl="node1" presStyleIdx="4" presStyleCnt="7">
        <dgm:presLayoutVars>
          <dgm:chMax val="0"/>
          <dgm:bulletEnabled val="1"/>
        </dgm:presLayoutVars>
      </dgm:prSet>
      <dgm:spPr/>
    </dgm:pt>
    <dgm:pt modelId="{0D17C350-AC20-4879-B47D-204BE7E83D0E}" type="pres">
      <dgm:prSet presAssocID="{348A31F2-D2B2-4F79-AF15-F96FBF6CB3BF}" presName="childText" presStyleLbl="revTx" presStyleIdx="2" presStyleCnt="3">
        <dgm:presLayoutVars>
          <dgm:bulletEnabled val="1"/>
        </dgm:presLayoutVars>
      </dgm:prSet>
      <dgm:spPr/>
    </dgm:pt>
    <dgm:pt modelId="{5DFB22ED-79A2-4C8C-A7E2-0659A9FCC37D}" type="pres">
      <dgm:prSet presAssocID="{4125D94B-E0C1-416F-841B-2DA225F5B673}" presName="parentText" presStyleLbl="node1" presStyleIdx="5" presStyleCnt="7">
        <dgm:presLayoutVars>
          <dgm:chMax val="0"/>
          <dgm:bulletEnabled val="1"/>
        </dgm:presLayoutVars>
      </dgm:prSet>
      <dgm:spPr/>
    </dgm:pt>
    <dgm:pt modelId="{8F9D8B32-DCC0-4615-B0EF-11136FC7DB54}" type="pres">
      <dgm:prSet presAssocID="{229738B1-EB06-421E-8C71-B99E8FBB18CE}" presName="spacer" presStyleCnt="0"/>
      <dgm:spPr/>
    </dgm:pt>
    <dgm:pt modelId="{3CEFA599-09D5-4529-90FA-29E6A4EF035D}" type="pres">
      <dgm:prSet presAssocID="{0B1A9C99-029B-42D8-8325-89F91D7FF939}" presName="parentText" presStyleLbl="node1" presStyleIdx="6" presStyleCnt="7">
        <dgm:presLayoutVars>
          <dgm:chMax val="0"/>
          <dgm:bulletEnabled val="1"/>
        </dgm:presLayoutVars>
      </dgm:prSet>
      <dgm:spPr/>
    </dgm:pt>
  </dgm:ptLst>
  <dgm:cxnLst>
    <dgm:cxn modelId="{D4867909-E274-444E-975A-40B6C630417D}" srcId="{52D186EB-0D5F-4B68-ABD3-41C492FB1E52}" destId="{71ECABDE-75F2-4226-BF99-3B68E1157376}" srcOrd="1" destOrd="0" parTransId="{1F3F6A07-05BB-43F8-8319-330B9302A1C0}" sibTransId="{A0190236-C5AE-4087-B569-51BF916B49CA}"/>
    <dgm:cxn modelId="{181B390D-854E-4B59-9C24-59030E1163DF}" type="presOf" srcId="{71ECABDE-75F2-4226-BF99-3B68E1157376}" destId="{EBDE790E-9794-4844-94F8-B657EFBE8D75}" srcOrd="0" destOrd="0" presId="urn:microsoft.com/office/officeart/2005/8/layout/vList2"/>
    <dgm:cxn modelId="{84706B1D-1CF6-429C-93C4-3394ADBFD556}" srcId="{DF16C42F-B4B3-4412-A9D3-275D17BB1EA0}" destId="{C37919C8-9EC0-4B4A-8A27-C2A70D584FBA}" srcOrd="1" destOrd="0" parTransId="{2AEA980D-554E-4D35-8EAD-F65D3D9DD036}" sibTransId="{4AD1E3B9-F238-4F2B-A72F-FA9A5EF4754A}"/>
    <dgm:cxn modelId="{45946A20-8B17-4FBF-B524-93D6FC6396CF}" type="presOf" srcId="{82671F9B-C3EC-499A-B428-DC590FC0B8F9}" destId="{9C7E8CBF-4026-4D72-B4FE-A7B11D0612D7}" srcOrd="0" destOrd="0" presId="urn:microsoft.com/office/officeart/2005/8/layout/vList2"/>
    <dgm:cxn modelId="{18309720-8EC7-4939-8236-E815C858AEB7}" srcId="{348A31F2-D2B2-4F79-AF15-F96FBF6CB3BF}" destId="{4ABB58B2-EA04-4568-96AA-1B5575CE2B0F}" srcOrd="0" destOrd="0" parTransId="{FF35C556-96AC-4285-8B3B-48DB2615F0AA}" sibTransId="{0A47824D-8AA6-4238-9FEF-4A5DCD324354}"/>
    <dgm:cxn modelId="{A969AE2F-3E61-4EE8-AF5C-9A38F528BD4D}" type="presOf" srcId="{348A31F2-D2B2-4F79-AF15-F96FBF6CB3BF}" destId="{4A0AE390-2257-43A1-A884-A8D558B08EB6}" srcOrd="0" destOrd="0" presId="urn:microsoft.com/office/officeart/2005/8/layout/vList2"/>
    <dgm:cxn modelId="{9DCD353C-2F85-4E11-8BF5-8FE0BA331B7E}" srcId="{52D186EB-0D5F-4B68-ABD3-41C492FB1E52}" destId="{348A31F2-D2B2-4F79-AF15-F96FBF6CB3BF}" srcOrd="4" destOrd="0" parTransId="{962209DD-35A5-4A73-A180-1E4EE46E6C9E}" sibTransId="{DFBAEC7F-CC23-497E-9120-EDC838C366A1}"/>
    <dgm:cxn modelId="{8B67423E-DABE-4AAE-99CC-F0452848BE78}" srcId="{82671F9B-C3EC-499A-B428-DC590FC0B8F9}" destId="{000B762D-AD0C-4786-BF97-270519D55B2E}" srcOrd="2" destOrd="0" parTransId="{7732C6AD-F880-41E2-AFD2-F64122553B0E}" sibTransId="{D97902A5-E6FF-4E86-B258-9BDAE2839FE3}"/>
    <dgm:cxn modelId="{D1983540-25A6-456E-B8CB-9AF2EE11D2F9}" srcId="{348A31F2-D2B2-4F79-AF15-F96FBF6CB3BF}" destId="{FDA5F3BC-B7E2-47E6-AD0B-5D2FADDF9D5B}" srcOrd="1" destOrd="0" parTransId="{D85D25E7-82B2-4B7D-871A-D8BB5B12F7D9}" sibTransId="{8BC51E27-DD21-4731-8263-3EC49443910C}"/>
    <dgm:cxn modelId="{C6903364-25A3-4053-A34F-B3AC088B9D6A}" type="presOf" srcId="{4ABB58B2-EA04-4568-96AA-1B5575CE2B0F}" destId="{0D17C350-AC20-4879-B47D-204BE7E83D0E}" srcOrd="0" destOrd="0" presId="urn:microsoft.com/office/officeart/2005/8/layout/vList2"/>
    <dgm:cxn modelId="{239F8766-0C06-4555-9DB8-BE62B4446BB2}" type="presOf" srcId="{52D186EB-0D5F-4B68-ABD3-41C492FB1E52}" destId="{8D0A9ED1-8CB4-4D73-B516-9D1E7906667B}" srcOrd="0" destOrd="0" presId="urn:microsoft.com/office/officeart/2005/8/layout/vList2"/>
    <dgm:cxn modelId="{FBC9E06B-6B5C-49DD-BBB2-511D9575AE4A}" srcId="{82671F9B-C3EC-499A-B428-DC590FC0B8F9}" destId="{5AD21BB7-58BA-429D-9D65-A6C1416DF548}" srcOrd="1" destOrd="0" parTransId="{AD6FAF2D-D8A0-41DB-93F1-D2BE517A53A5}" sibTransId="{8C8C9F2B-E301-4087-9EAF-6A1973D4029A}"/>
    <dgm:cxn modelId="{EEF21E6D-4825-4057-934A-FE8F13804BAF}" type="presOf" srcId="{FDA5F3BC-B7E2-47E6-AD0B-5D2FADDF9D5B}" destId="{0D17C350-AC20-4879-B47D-204BE7E83D0E}" srcOrd="0" destOrd="1" presId="urn:microsoft.com/office/officeart/2005/8/layout/vList2"/>
    <dgm:cxn modelId="{B64EEE4D-52F2-4E5F-99F0-FD010E8A35F2}" type="presOf" srcId="{94CD0BA6-B87E-4BF0-BBDE-0E9D661DF826}" destId="{BF8F0BF5-12CA-468F-BF67-C86143856384}" srcOrd="0" destOrd="0" presId="urn:microsoft.com/office/officeart/2005/8/layout/vList2"/>
    <dgm:cxn modelId="{0C905678-5F18-43DA-B8AC-983F82DD88F6}" type="presOf" srcId="{4125D94B-E0C1-416F-841B-2DA225F5B673}" destId="{5DFB22ED-79A2-4C8C-A7E2-0659A9FCC37D}" srcOrd="0" destOrd="0" presId="urn:microsoft.com/office/officeart/2005/8/layout/vList2"/>
    <dgm:cxn modelId="{F921047D-0014-4467-ACAE-D4F6FEFA33A3}" srcId="{DF16C42F-B4B3-4412-A9D3-275D17BB1EA0}" destId="{D504F7DD-B17A-492C-A8D9-B1982C5D83D1}" srcOrd="2" destOrd="0" parTransId="{B9725FFD-74A2-455A-B741-27970878055B}" sibTransId="{B0240B71-88BA-449A-A88E-34DE767C91D1}"/>
    <dgm:cxn modelId="{FFF6CF7D-BB8A-4DDD-A90A-A9547C331C81}" srcId="{52D186EB-0D5F-4B68-ABD3-41C492FB1E52}" destId="{DF16C42F-B4B3-4412-A9D3-275D17BB1EA0}" srcOrd="2" destOrd="0" parTransId="{D6355749-CBE9-47BA-AE59-8F09546E9B9E}" sibTransId="{21687210-0643-4C42-A395-3AEB163CC170}"/>
    <dgm:cxn modelId="{6224D981-CF83-42B5-BE89-4FFB076A1BC8}" type="presOf" srcId="{5AD21BB7-58BA-429D-9D65-A6C1416DF548}" destId="{95EB024D-72E7-4E21-8DD4-1E341E2F1494}" srcOrd="0" destOrd="1" presId="urn:microsoft.com/office/officeart/2005/8/layout/vList2"/>
    <dgm:cxn modelId="{0079F782-C369-41A9-A7A8-B183F9485B2B}" type="presOf" srcId="{0B1A9C99-029B-42D8-8325-89F91D7FF939}" destId="{3CEFA599-09D5-4529-90FA-29E6A4EF035D}" srcOrd="0" destOrd="0" presId="urn:microsoft.com/office/officeart/2005/8/layout/vList2"/>
    <dgm:cxn modelId="{3656CE8F-C727-4CDA-AE17-F0C729A29C12}" type="presOf" srcId="{C37919C8-9EC0-4B4A-8A27-C2A70D584FBA}" destId="{BF8F0BF5-12CA-468F-BF67-C86143856384}" srcOrd="0" destOrd="1" presId="urn:microsoft.com/office/officeart/2005/8/layout/vList2"/>
    <dgm:cxn modelId="{91DC3693-2F5F-43F6-B434-AB3DA9456734}" type="presOf" srcId="{000B762D-AD0C-4786-BF97-270519D55B2E}" destId="{95EB024D-72E7-4E21-8DD4-1E341E2F1494}" srcOrd="0" destOrd="2" presId="urn:microsoft.com/office/officeart/2005/8/layout/vList2"/>
    <dgm:cxn modelId="{90D3BEA7-1A7F-4E7E-9F3C-2F3B51C19266}" type="presOf" srcId="{978C761F-FBC9-4308-ACF0-C9625EBA8C5A}" destId="{BF8F0BF5-12CA-468F-BF67-C86143856384}" srcOrd="0" destOrd="3" presId="urn:microsoft.com/office/officeart/2005/8/layout/vList2"/>
    <dgm:cxn modelId="{006D49B0-0A8F-454A-9D1C-B6F5509BF439}" type="presOf" srcId="{D504F7DD-B17A-492C-A8D9-B1982C5D83D1}" destId="{BF8F0BF5-12CA-468F-BF67-C86143856384}" srcOrd="0" destOrd="2" presId="urn:microsoft.com/office/officeart/2005/8/layout/vList2"/>
    <dgm:cxn modelId="{2EC3BFB4-528E-4196-9464-A1199FB975DC}" srcId="{DF16C42F-B4B3-4412-A9D3-275D17BB1EA0}" destId="{94CD0BA6-B87E-4BF0-BBDE-0E9D661DF826}" srcOrd="0" destOrd="0" parTransId="{D51118EC-B488-4C97-9365-2252020FBC39}" sibTransId="{87755A98-5958-4A92-8C49-817A351ED0D9}"/>
    <dgm:cxn modelId="{26C3D0BF-478F-4CD5-BD60-B98BFC6DBC6F}" type="presOf" srcId="{D4D3EE29-4222-4165-9A0D-FDAC30E89227}" destId="{95EB024D-72E7-4E21-8DD4-1E341E2F1494}" srcOrd="0" destOrd="0" presId="urn:microsoft.com/office/officeart/2005/8/layout/vList2"/>
    <dgm:cxn modelId="{870C7CC9-C378-49CC-A1C7-1D2C4A51F1C0}" type="presOf" srcId="{DF16C42F-B4B3-4412-A9D3-275D17BB1EA0}" destId="{1822CB7B-97FE-46CD-933D-67A6E12B9C32}" srcOrd="0" destOrd="0" presId="urn:microsoft.com/office/officeart/2005/8/layout/vList2"/>
    <dgm:cxn modelId="{B0DC5BCC-BDDD-4EB0-83E6-B48AF0E7200C}" srcId="{82671F9B-C3EC-499A-B428-DC590FC0B8F9}" destId="{D4D3EE29-4222-4165-9A0D-FDAC30E89227}" srcOrd="0" destOrd="0" parTransId="{21A0E1A9-6752-4458-893E-61B6BD4F14D6}" sibTransId="{B4CEE1D7-854F-47E7-9826-21ADE2A42AE9}"/>
    <dgm:cxn modelId="{F03D13CE-06B5-449D-986A-6F7F208C3D2C}" type="presOf" srcId="{7F9A2720-5F18-4D1E-A507-4C626493938A}" destId="{20F96B04-A13F-42F6-AB56-55CF5B647F50}" srcOrd="0" destOrd="0" presId="urn:microsoft.com/office/officeart/2005/8/layout/vList2"/>
    <dgm:cxn modelId="{5C63E1CF-FDA9-4E92-841E-BCA0585E4115}" srcId="{DF16C42F-B4B3-4412-A9D3-275D17BB1EA0}" destId="{978C761F-FBC9-4308-ACF0-C9625EBA8C5A}" srcOrd="3" destOrd="0" parTransId="{EE84B486-040F-46CC-9442-FB14172941E9}" sibTransId="{3B660486-B1E2-4348-9B4E-CA26A74668BD}"/>
    <dgm:cxn modelId="{F61A55D3-C1C0-4855-AED8-A1066B6047F2}" srcId="{52D186EB-0D5F-4B68-ABD3-41C492FB1E52}" destId="{0B1A9C99-029B-42D8-8325-89F91D7FF939}" srcOrd="6" destOrd="0" parTransId="{FD369342-17BB-4465-8448-85CD1B4451E6}" sibTransId="{6D4EBA8C-9873-4076-8FCA-5703EA033B74}"/>
    <dgm:cxn modelId="{0845DDD8-99E4-4CFF-824C-1590EE44D97C}" srcId="{52D186EB-0D5F-4B68-ABD3-41C492FB1E52}" destId="{7F9A2720-5F18-4D1E-A507-4C626493938A}" srcOrd="0" destOrd="0" parTransId="{F2DF03F8-12FB-449E-B0BC-B4F60D56F090}" sibTransId="{1393001B-8DD9-4537-9406-BB6E6ACE627B}"/>
    <dgm:cxn modelId="{1E679AE9-611B-475D-AB51-6D7C636CAAC7}" srcId="{52D186EB-0D5F-4B68-ABD3-41C492FB1E52}" destId="{4125D94B-E0C1-416F-841B-2DA225F5B673}" srcOrd="5" destOrd="0" parTransId="{1A36FBD3-CA32-4C50-8F53-3BADF57087AF}" sibTransId="{229738B1-EB06-421E-8C71-B99E8FBB18CE}"/>
    <dgm:cxn modelId="{08594DFD-45B2-402F-A61A-3159170F92AA}" srcId="{52D186EB-0D5F-4B68-ABD3-41C492FB1E52}" destId="{82671F9B-C3EC-499A-B428-DC590FC0B8F9}" srcOrd="3" destOrd="0" parTransId="{2CEE8079-D26E-4C25-B458-98CD229B6E1A}" sibTransId="{3080509D-DD6E-4B30-A6F1-D71162D58DDB}"/>
    <dgm:cxn modelId="{D7C720D0-45DE-4F34-A619-BA2879AB796E}" type="presParOf" srcId="{8D0A9ED1-8CB4-4D73-B516-9D1E7906667B}" destId="{20F96B04-A13F-42F6-AB56-55CF5B647F50}" srcOrd="0" destOrd="0" presId="urn:microsoft.com/office/officeart/2005/8/layout/vList2"/>
    <dgm:cxn modelId="{C3DFD147-73F2-40B8-B407-A80693B1E5B4}" type="presParOf" srcId="{8D0A9ED1-8CB4-4D73-B516-9D1E7906667B}" destId="{44F5C5C6-484C-43FC-8B91-86F6FC085AFC}" srcOrd="1" destOrd="0" presId="urn:microsoft.com/office/officeart/2005/8/layout/vList2"/>
    <dgm:cxn modelId="{C34607A8-A126-4746-8660-CE5A2DE8652C}" type="presParOf" srcId="{8D0A9ED1-8CB4-4D73-B516-9D1E7906667B}" destId="{EBDE790E-9794-4844-94F8-B657EFBE8D75}" srcOrd="2" destOrd="0" presId="urn:microsoft.com/office/officeart/2005/8/layout/vList2"/>
    <dgm:cxn modelId="{4379ACC2-02F2-4CA3-B690-E9F3FEE6BB5B}" type="presParOf" srcId="{8D0A9ED1-8CB4-4D73-B516-9D1E7906667B}" destId="{4E86297E-4C00-496B-9DDF-64DA012DB536}" srcOrd="3" destOrd="0" presId="urn:microsoft.com/office/officeart/2005/8/layout/vList2"/>
    <dgm:cxn modelId="{BEE0D8C0-859C-449B-B062-DC9F55EADEDD}" type="presParOf" srcId="{8D0A9ED1-8CB4-4D73-B516-9D1E7906667B}" destId="{1822CB7B-97FE-46CD-933D-67A6E12B9C32}" srcOrd="4" destOrd="0" presId="urn:microsoft.com/office/officeart/2005/8/layout/vList2"/>
    <dgm:cxn modelId="{E90F44DC-C6DD-47F5-84F2-E54A3E597FA2}" type="presParOf" srcId="{8D0A9ED1-8CB4-4D73-B516-9D1E7906667B}" destId="{BF8F0BF5-12CA-468F-BF67-C86143856384}" srcOrd="5" destOrd="0" presId="urn:microsoft.com/office/officeart/2005/8/layout/vList2"/>
    <dgm:cxn modelId="{9C2A9F7C-B3AB-4B64-BF92-C763A223E5C6}" type="presParOf" srcId="{8D0A9ED1-8CB4-4D73-B516-9D1E7906667B}" destId="{9C7E8CBF-4026-4D72-B4FE-A7B11D0612D7}" srcOrd="6" destOrd="0" presId="urn:microsoft.com/office/officeart/2005/8/layout/vList2"/>
    <dgm:cxn modelId="{903609F9-E1CB-4252-9154-F39812ABA9C2}" type="presParOf" srcId="{8D0A9ED1-8CB4-4D73-B516-9D1E7906667B}" destId="{95EB024D-72E7-4E21-8DD4-1E341E2F1494}" srcOrd="7" destOrd="0" presId="urn:microsoft.com/office/officeart/2005/8/layout/vList2"/>
    <dgm:cxn modelId="{1EC3EE88-9E39-49F4-AA3A-F74F30659CF4}" type="presParOf" srcId="{8D0A9ED1-8CB4-4D73-B516-9D1E7906667B}" destId="{4A0AE390-2257-43A1-A884-A8D558B08EB6}" srcOrd="8" destOrd="0" presId="urn:microsoft.com/office/officeart/2005/8/layout/vList2"/>
    <dgm:cxn modelId="{5521B09C-BC7F-4BA5-90B0-EE1564B53214}" type="presParOf" srcId="{8D0A9ED1-8CB4-4D73-B516-9D1E7906667B}" destId="{0D17C350-AC20-4879-B47D-204BE7E83D0E}" srcOrd="9" destOrd="0" presId="urn:microsoft.com/office/officeart/2005/8/layout/vList2"/>
    <dgm:cxn modelId="{CA4F906C-EFE5-4E24-81E2-BF4263C08F79}" type="presParOf" srcId="{8D0A9ED1-8CB4-4D73-B516-9D1E7906667B}" destId="{5DFB22ED-79A2-4C8C-A7E2-0659A9FCC37D}" srcOrd="10" destOrd="0" presId="urn:microsoft.com/office/officeart/2005/8/layout/vList2"/>
    <dgm:cxn modelId="{BF7341B8-EE84-4678-8D42-92FBF988F3D8}" type="presParOf" srcId="{8D0A9ED1-8CB4-4D73-B516-9D1E7906667B}" destId="{8F9D8B32-DCC0-4615-B0EF-11136FC7DB54}" srcOrd="11" destOrd="0" presId="urn:microsoft.com/office/officeart/2005/8/layout/vList2"/>
    <dgm:cxn modelId="{2DB3874F-748D-4674-8F0A-5FBF9AFB39FE}" type="presParOf" srcId="{8D0A9ED1-8CB4-4D73-B516-9D1E7906667B}" destId="{3CEFA599-09D5-4529-90FA-29E6A4EF035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D186EB-0D5F-4B68-ABD3-41C492FB1E5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F9A2720-5F18-4D1E-A507-4C626493938A}">
      <dgm:prSet/>
      <dgm:spPr>
        <a:solidFill>
          <a:schemeClr val="bg2">
            <a:lumMod val="50000"/>
          </a:schemeClr>
        </a:solidFill>
      </dgm:spPr>
      <dgm:t>
        <a:bodyPr/>
        <a:lstStyle/>
        <a:p>
          <a:r>
            <a:rPr lang="en-US"/>
            <a:t>Ornet</a:t>
          </a:r>
        </a:p>
      </dgm:t>
    </dgm:pt>
    <dgm:pt modelId="{F2DF03F8-12FB-449E-B0BC-B4F60D56F090}" type="parTrans" cxnId="{0845DDD8-99E4-4CFF-824C-1590EE44D97C}">
      <dgm:prSet/>
      <dgm:spPr/>
      <dgm:t>
        <a:bodyPr/>
        <a:lstStyle/>
        <a:p>
          <a:endParaRPr lang="en-US"/>
        </a:p>
      </dgm:t>
    </dgm:pt>
    <dgm:pt modelId="{1393001B-8DD9-4537-9406-BB6E6ACE627B}" type="sibTrans" cxnId="{0845DDD8-99E4-4CFF-824C-1590EE44D97C}">
      <dgm:prSet/>
      <dgm:spPr/>
      <dgm:t>
        <a:bodyPr/>
        <a:lstStyle/>
        <a:p>
          <a:endParaRPr lang="en-US"/>
        </a:p>
      </dgm:t>
    </dgm:pt>
    <dgm:pt modelId="{71ECABDE-75F2-4226-BF99-3B68E1157376}">
      <dgm:prSet/>
      <dgm:spPr>
        <a:solidFill>
          <a:srgbClr val="767171"/>
        </a:solidFill>
      </dgm:spPr>
      <dgm:t>
        <a:bodyPr/>
        <a:lstStyle/>
        <a:p>
          <a:r>
            <a:rPr lang="en-US" dirty="0"/>
            <a:t>Outline</a:t>
          </a:r>
        </a:p>
      </dgm:t>
    </dgm:pt>
    <dgm:pt modelId="{1F3F6A07-05BB-43F8-8319-330B9302A1C0}" type="parTrans" cxnId="{D4867909-E274-444E-975A-40B6C630417D}">
      <dgm:prSet/>
      <dgm:spPr/>
      <dgm:t>
        <a:bodyPr/>
        <a:lstStyle/>
        <a:p>
          <a:endParaRPr lang="en-US"/>
        </a:p>
      </dgm:t>
    </dgm:pt>
    <dgm:pt modelId="{A0190236-C5AE-4087-B569-51BF916B49CA}" type="sibTrans" cxnId="{D4867909-E274-444E-975A-40B6C630417D}">
      <dgm:prSet/>
      <dgm:spPr/>
      <dgm:t>
        <a:bodyPr/>
        <a:lstStyle/>
        <a:p>
          <a:endParaRPr lang="en-US"/>
        </a:p>
      </dgm:t>
    </dgm:pt>
    <dgm:pt modelId="{DF16C42F-B4B3-4412-A9D3-275D17BB1EA0}">
      <dgm:prSet/>
      <dgm:spPr>
        <a:solidFill>
          <a:schemeClr val="bg2">
            <a:lumMod val="50000"/>
          </a:schemeClr>
        </a:solidFill>
      </dgm:spPr>
      <dgm:t>
        <a:bodyPr/>
        <a:lstStyle/>
        <a:p>
          <a:r>
            <a:rPr lang="en-US"/>
            <a:t>Introduction</a:t>
          </a:r>
        </a:p>
      </dgm:t>
    </dgm:pt>
    <dgm:pt modelId="{D6355749-CBE9-47BA-AE59-8F09546E9B9E}" type="parTrans" cxnId="{FFF6CF7D-BB8A-4DDD-A90A-A9547C331C81}">
      <dgm:prSet/>
      <dgm:spPr/>
      <dgm:t>
        <a:bodyPr/>
        <a:lstStyle/>
        <a:p>
          <a:endParaRPr lang="en-US"/>
        </a:p>
      </dgm:t>
    </dgm:pt>
    <dgm:pt modelId="{21687210-0643-4C42-A395-3AEB163CC170}" type="sibTrans" cxnId="{FFF6CF7D-BB8A-4DDD-A90A-A9547C331C81}">
      <dgm:prSet/>
      <dgm:spPr/>
      <dgm:t>
        <a:bodyPr/>
        <a:lstStyle/>
        <a:p>
          <a:endParaRPr lang="en-US"/>
        </a:p>
      </dgm:t>
    </dgm:pt>
    <dgm:pt modelId="{94CD0BA6-B87E-4BF0-BBDE-0E9D661DF826}">
      <dgm:prSet/>
      <dgm:spPr/>
      <dgm:t>
        <a:bodyPr/>
        <a:lstStyle/>
        <a:p>
          <a:r>
            <a:rPr lang="en-US" dirty="0"/>
            <a:t>Image Analysis Background</a:t>
          </a:r>
        </a:p>
      </dgm:t>
    </dgm:pt>
    <dgm:pt modelId="{D51118EC-B488-4C97-9365-2252020FBC39}" type="parTrans" cxnId="{2EC3BFB4-528E-4196-9464-A1199FB975DC}">
      <dgm:prSet/>
      <dgm:spPr/>
      <dgm:t>
        <a:bodyPr/>
        <a:lstStyle/>
        <a:p>
          <a:endParaRPr lang="en-US"/>
        </a:p>
      </dgm:t>
    </dgm:pt>
    <dgm:pt modelId="{87755A98-5958-4A92-8C49-817A351ED0D9}" type="sibTrans" cxnId="{2EC3BFB4-528E-4196-9464-A1199FB975DC}">
      <dgm:prSet/>
      <dgm:spPr/>
      <dgm:t>
        <a:bodyPr/>
        <a:lstStyle/>
        <a:p>
          <a:endParaRPr lang="en-US"/>
        </a:p>
      </dgm:t>
    </dgm:pt>
    <dgm:pt modelId="{82671F9B-C3EC-499A-B428-DC590FC0B8F9}">
      <dgm:prSet/>
      <dgm:spPr>
        <a:solidFill>
          <a:srgbClr val="767171"/>
        </a:solidFill>
      </dgm:spPr>
      <dgm:t>
        <a:bodyPr/>
        <a:lstStyle/>
        <a:p>
          <a:r>
            <a:rPr lang="en-US" dirty="0"/>
            <a:t>Segmentation</a:t>
          </a:r>
        </a:p>
      </dgm:t>
    </dgm:pt>
    <dgm:pt modelId="{2CEE8079-D26E-4C25-B458-98CD229B6E1A}" type="parTrans" cxnId="{08594DFD-45B2-402F-A61A-3159170F92AA}">
      <dgm:prSet/>
      <dgm:spPr/>
      <dgm:t>
        <a:bodyPr/>
        <a:lstStyle/>
        <a:p>
          <a:endParaRPr lang="en-US"/>
        </a:p>
      </dgm:t>
    </dgm:pt>
    <dgm:pt modelId="{3080509D-DD6E-4B30-A6F1-D71162D58DDB}" type="sibTrans" cxnId="{08594DFD-45B2-402F-A61A-3159170F92AA}">
      <dgm:prSet/>
      <dgm:spPr/>
      <dgm:t>
        <a:bodyPr/>
        <a:lstStyle/>
        <a:p>
          <a:endParaRPr lang="en-US"/>
        </a:p>
      </dgm:t>
    </dgm:pt>
    <dgm:pt modelId="{348A31F2-D2B2-4F79-AF15-F96FBF6CB3BF}">
      <dgm:prSet/>
      <dgm:spPr>
        <a:solidFill>
          <a:srgbClr val="FF0000"/>
        </a:solidFill>
      </dgm:spPr>
      <dgm:t>
        <a:bodyPr/>
        <a:lstStyle/>
        <a:p>
          <a:r>
            <a:rPr lang="en-US"/>
            <a:t>Network Engineering</a:t>
          </a:r>
        </a:p>
      </dgm:t>
    </dgm:pt>
    <dgm:pt modelId="{962209DD-35A5-4A73-A180-1E4EE46E6C9E}" type="parTrans" cxnId="{9DCD353C-2F85-4E11-8BF5-8FE0BA331B7E}">
      <dgm:prSet/>
      <dgm:spPr/>
      <dgm:t>
        <a:bodyPr/>
        <a:lstStyle/>
        <a:p>
          <a:endParaRPr lang="en-US"/>
        </a:p>
      </dgm:t>
    </dgm:pt>
    <dgm:pt modelId="{DFBAEC7F-CC23-497E-9120-EDC838C366A1}" type="sibTrans" cxnId="{9DCD353C-2F85-4E11-8BF5-8FE0BA331B7E}">
      <dgm:prSet/>
      <dgm:spPr/>
      <dgm:t>
        <a:bodyPr/>
        <a:lstStyle/>
        <a:p>
          <a:endParaRPr lang="en-US"/>
        </a:p>
      </dgm:t>
    </dgm:pt>
    <dgm:pt modelId="{4ABB58B2-EA04-4568-96AA-1B5575CE2B0F}">
      <dgm:prSet/>
      <dgm:spPr/>
      <dgm:t>
        <a:bodyPr/>
        <a:lstStyle/>
        <a:p>
          <a:r>
            <a:rPr lang="en-US" dirty="0"/>
            <a:t>Determining Nodes</a:t>
          </a:r>
        </a:p>
      </dgm:t>
    </dgm:pt>
    <dgm:pt modelId="{FF35C556-96AC-4285-8B3B-48DB2615F0AA}" type="parTrans" cxnId="{18309720-8EC7-4939-8236-E815C858AEB7}">
      <dgm:prSet/>
      <dgm:spPr/>
      <dgm:t>
        <a:bodyPr/>
        <a:lstStyle/>
        <a:p>
          <a:endParaRPr lang="en-US"/>
        </a:p>
      </dgm:t>
    </dgm:pt>
    <dgm:pt modelId="{0A47824D-8AA6-4238-9FEF-4A5DCD324354}" type="sibTrans" cxnId="{18309720-8EC7-4939-8236-E815C858AEB7}">
      <dgm:prSet/>
      <dgm:spPr/>
      <dgm:t>
        <a:bodyPr/>
        <a:lstStyle/>
        <a:p>
          <a:endParaRPr lang="en-US"/>
        </a:p>
      </dgm:t>
    </dgm:pt>
    <dgm:pt modelId="{FDA5F3BC-B7E2-47E6-AD0B-5D2FADDF9D5B}">
      <dgm:prSet/>
      <dgm:spPr/>
      <dgm:t>
        <a:bodyPr/>
        <a:lstStyle/>
        <a:p>
          <a:r>
            <a:rPr lang="en-US"/>
            <a:t>Edges and Affinities</a:t>
          </a:r>
        </a:p>
      </dgm:t>
    </dgm:pt>
    <dgm:pt modelId="{D85D25E7-82B2-4B7D-871A-D8BB5B12F7D9}" type="parTrans" cxnId="{D1983540-25A6-456E-B8CB-9AF2EE11D2F9}">
      <dgm:prSet/>
      <dgm:spPr/>
      <dgm:t>
        <a:bodyPr/>
        <a:lstStyle/>
        <a:p>
          <a:endParaRPr lang="en-US"/>
        </a:p>
      </dgm:t>
    </dgm:pt>
    <dgm:pt modelId="{8BC51E27-DD21-4731-8263-3EC49443910C}" type="sibTrans" cxnId="{D1983540-25A6-456E-B8CB-9AF2EE11D2F9}">
      <dgm:prSet/>
      <dgm:spPr/>
      <dgm:t>
        <a:bodyPr/>
        <a:lstStyle/>
        <a:p>
          <a:endParaRPr lang="en-US"/>
        </a:p>
      </dgm:t>
    </dgm:pt>
    <dgm:pt modelId="{4125D94B-E0C1-416F-841B-2DA225F5B673}">
      <dgm:prSet/>
      <dgm:spPr>
        <a:solidFill>
          <a:schemeClr val="bg2">
            <a:lumMod val="50000"/>
          </a:schemeClr>
        </a:solidFill>
      </dgm:spPr>
      <dgm:t>
        <a:bodyPr/>
        <a:lstStyle/>
        <a:p>
          <a:r>
            <a:rPr lang="en-US"/>
            <a:t>Network Analysis</a:t>
          </a:r>
        </a:p>
      </dgm:t>
    </dgm:pt>
    <dgm:pt modelId="{1A36FBD3-CA32-4C50-8F53-3BADF57087AF}" type="parTrans" cxnId="{1E679AE9-611B-475D-AB51-6D7C636CAAC7}">
      <dgm:prSet/>
      <dgm:spPr/>
      <dgm:t>
        <a:bodyPr/>
        <a:lstStyle/>
        <a:p>
          <a:endParaRPr lang="en-US"/>
        </a:p>
      </dgm:t>
    </dgm:pt>
    <dgm:pt modelId="{229738B1-EB06-421E-8C71-B99E8FBB18CE}" type="sibTrans" cxnId="{1E679AE9-611B-475D-AB51-6D7C636CAAC7}">
      <dgm:prSet/>
      <dgm:spPr/>
      <dgm:t>
        <a:bodyPr/>
        <a:lstStyle/>
        <a:p>
          <a:endParaRPr lang="en-US"/>
        </a:p>
      </dgm:t>
    </dgm:pt>
    <dgm:pt modelId="{0B1A9C99-029B-42D8-8325-89F91D7FF939}">
      <dgm:prSet/>
      <dgm:spPr>
        <a:solidFill>
          <a:schemeClr val="bg2">
            <a:lumMod val="50000"/>
          </a:schemeClr>
        </a:solidFill>
      </dgm:spPr>
      <dgm:t>
        <a:bodyPr/>
        <a:lstStyle/>
        <a:p>
          <a:r>
            <a:rPr lang="en-US"/>
            <a:t>Conclusion/Next Steps for Ornet</a:t>
          </a:r>
        </a:p>
      </dgm:t>
    </dgm:pt>
    <dgm:pt modelId="{FD369342-17BB-4465-8448-85CD1B4451E6}" type="parTrans" cxnId="{F61A55D3-C1C0-4855-AED8-A1066B6047F2}">
      <dgm:prSet/>
      <dgm:spPr/>
      <dgm:t>
        <a:bodyPr/>
        <a:lstStyle/>
        <a:p>
          <a:endParaRPr lang="en-US"/>
        </a:p>
      </dgm:t>
    </dgm:pt>
    <dgm:pt modelId="{6D4EBA8C-9873-4076-8FCA-5703EA033B74}" type="sibTrans" cxnId="{F61A55D3-C1C0-4855-AED8-A1066B6047F2}">
      <dgm:prSet/>
      <dgm:spPr/>
      <dgm:t>
        <a:bodyPr/>
        <a:lstStyle/>
        <a:p>
          <a:endParaRPr lang="en-US"/>
        </a:p>
      </dgm:t>
    </dgm:pt>
    <dgm:pt modelId="{D4D3EE29-4222-4165-9A0D-FDAC30E89227}">
      <dgm:prSet/>
      <dgm:spPr>
        <a:solidFill>
          <a:schemeClr val="bg1"/>
        </a:solidFill>
      </dgm:spPr>
      <dgm:t>
        <a:bodyPr/>
        <a:lstStyle/>
        <a:p>
          <a:r>
            <a:rPr lang="en-US" dirty="0"/>
            <a:t>Classical Approach</a:t>
          </a:r>
        </a:p>
      </dgm:t>
    </dgm:pt>
    <dgm:pt modelId="{21A0E1A9-6752-4458-893E-61B6BD4F14D6}" type="parTrans" cxnId="{B0DC5BCC-BDDD-4EB0-83E6-B48AF0E7200C}">
      <dgm:prSet/>
      <dgm:spPr/>
      <dgm:t>
        <a:bodyPr/>
        <a:lstStyle/>
        <a:p>
          <a:endParaRPr lang="en-US"/>
        </a:p>
      </dgm:t>
    </dgm:pt>
    <dgm:pt modelId="{B4CEE1D7-854F-47E7-9826-21ADE2A42AE9}" type="sibTrans" cxnId="{B0DC5BCC-BDDD-4EB0-83E6-B48AF0E7200C}">
      <dgm:prSet/>
      <dgm:spPr/>
      <dgm:t>
        <a:bodyPr/>
        <a:lstStyle/>
        <a:p>
          <a:endParaRPr lang="en-US"/>
        </a:p>
      </dgm:t>
    </dgm:pt>
    <dgm:pt modelId="{5AD21BB7-58BA-429D-9D65-A6C1416DF548}">
      <dgm:prSet/>
      <dgm:spPr>
        <a:solidFill>
          <a:schemeClr val="bg1"/>
        </a:solidFill>
      </dgm:spPr>
      <dgm:t>
        <a:bodyPr/>
        <a:lstStyle/>
        <a:p>
          <a:r>
            <a:rPr lang="en-US" dirty="0"/>
            <a:t>Deformable contours</a:t>
          </a:r>
        </a:p>
      </dgm:t>
    </dgm:pt>
    <dgm:pt modelId="{AD6FAF2D-D8A0-41DB-93F1-D2BE517A53A5}" type="parTrans" cxnId="{FBC9E06B-6B5C-49DD-BBB2-511D9575AE4A}">
      <dgm:prSet/>
      <dgm:spPr/>
      <dgm:t>
        <a:bodyPr/>
        <a:lstStyle/>
        <a:p>
          <a:endParaRPr lang="en-US"/>
        </a:p>
      </dgm:t>
    </dgm:pt>
    <dgm:pt modelId="{8C8C9F2B-E301-4087-9EAF-6A1973D4029A}" type="sibTrans" cxnId="{FBC9E06B-6B5C-49DD-BBB2-511D9575AE4A}">
      <dgm:prSet/>
      <dgm:spPr/>
      <dgm:t>
        <a:bodyPr/>
        <a:lstStyle/>
        <a:p>
          <a:endParaRPr lang="en-US"/>
        </a:p>
      </dgm:t>
    </dgm:pt>
    <dgm:pt modelId="{000B762D-AD0C-4786-BF97-270519D55B2E}">
      <dgm:prSet/>
      <dgm:spPr>
        <a:solidFill>
          <a:schemeClr val="bg1"/>
        </a:solidFill>
      </dgm:spPr>
      <dgm:t>
        <a:bodyPr/>
        <a:lstStyle/>
        <a:p>
          <a:r>
            <a:rPr lang="en-US" dirty="0"/>
            <a:t>Our Segmentation and Extraction Pipeline</a:t>
          </a:r>
        </a:p>
      </dgm:t>
    </dgm:pt>
    <dgm:pt modelId="{7732C6AD-F880-41E2-AFD2-F64122553B0E}" type="parTrans" cxnId="{8B67423E-DABE-4AAE-99CC-F0452848BE78}">
      <dgm:prSet/>
      <dgm:spPr/>
      <dgm:t>
        <a:bodyPr/>
        <a:lstStyle/>
        <a:p>
          <a:endParaRPr lang="en-US"/>
        </a:p>
      </dgm:t>
    </dgm:pt>
    <dgm:pt modelId="{D97902A5-E6FF-4E86-B258-9BDAE2839FE3}" type="sibTrans" cxnId="{8B67423E-DABE-4AAE-99CC-F0452848BE78}">
      <dgm:prSet/>
      <dgm:spPr/>
      <dgm:t>
        <a:bodyPr/>
        <a:lstStyle/>
        <a:p>
          <a:endParaRPr lang="en-US"/>
        </a:p>
      </dgm:t>
    </dgm:pt>
    <dgm:pt modelId="{1A73A8A4-22F2-4F54-9221-6B67E14AD793}">
      <dgm:prSet/>
      <dgm:spPr/>
      <dgm:t>
        <a:bodyPr/>
        <a:lstStyle/>
        <a:p>
          <a:r>
            <a:rPr lang="en-US"/>
            <a:t>Significance and Motivation</a:t>
          </a:r>
          <a:endParaRPr lang="en-US" dirty="0"/>
        </a:p>
      </dgm:t>
    </dgm:pt>
    <dgm:pt modelId="{CA6A00BD-EE07-4DE4-ABF5-E9635E12C35B}" type="parTrans" cxnId="{A7419780-7E3F-4C34-BD14-E9E46C77CF63}">
      <dgm:prSet/>
      <dgm:spPr/>
      <dgm:t>
        <a:bodyPr/>
        <a:lstStyle/>
        <a:p>
          <a:endParaRPr lang="en-US"/>
        </a:p>
      </dgm:t>
    </dgm:pt>
    <dgm:pt modelId="{83AC103C-99C8-4599-AC98-53E90D269AAD}" type="sibTrans" cxnId="{A7419780-7E3F-4C34-BD14-E9E46C77CF63}">
      <dgm:prSet/>
      <dgm:spPr/>
      <dgm:t>
        <a:bodyPr/>
        <a:lstStyle/>
        <a:p>
          <a:endParaRPr lang="en-US"/>
        </a:p>
      </dgm:t>
    </dgm:pt>
    <dgm:pt modelId="{59C7373A-ED73-46AD-91A4-1655339E4302}">
      <dgm:prSet/>
      <dgm:spPr/>
      <dgm:t>
        <a:bodyPr/>
        <a:lstStyle/>
        <a:p>
          <a:r>
            <a:rPr lang="en-US"/>
            <a:t>Social Networks and Graph Theory</a:t>
          </a:r>
          <a:endParaRPr lang="en-US" dirty="0"/>
        </a:p>
      </dgm:t>
    </dgm:pt>
    <dgm:pt modelId="{EB98CAC3-B2BF-4145-9F67-D1F57386BD0F}" type="parTrans" cxnId="{8EF98AA2-3729-47B6-BBEC-B0BBBECCF199}">
      <dgm:prSet/>
      <dgm:spPr/>
      <dgm:t>
        <a:bodyPr/>
        <a:lstStyle/>
        <a:p>
          <a:endParaRPr lang="en-US"/>
        </a:p>
      </dgm:t>
    </dgm:pt>
    <dgm:pt modelId="{987B0B7F-120A-4BA2-B11C-AE492A8B9BD4}" type="sibTrans" cxnId="{8EF98AA2-3729-47B6-BBEC-B0BBBECCF199}">
      <dgm:prSet/>
      <dgm:spPr/>
      <dgm:t>
        <a:bodyPr/>
        <a:lstStyle/>
        <a:p>
          <a:endParaRPr lang="en-US"/>
        </a:p>
      </dgm:t>
    </dgm:pt>
    <dgm:pt modelId="{F49D20D6-E69A-4DAF-847E-092D97E6F3CF}">
      <dgm:prSet/>
      <dgm:spPr/>
      <dgm:t>
        <a:bodyPr/>
        <a:lstStyle/>
        <a:p>
          <a:r>
            <a:rPr lang="en-US" dirty="0"/>
            <a:t>Proposed Pipeline</a:t>
          </a:r>
        </a:p>
      </dgm:t>
    </dgm:pt>
    <dgm:pt modelId="{35E8FAB5-F10C-4C75-B3F7-55831A6D2487}" type="parTrans" cxnId="{ED79074A-50C0-4665-BD32-FD3A81708CA5}">
      <dgm:prSet/>
      <dgm:spPr/>
      <dgm:t>
        <a:bodyPr/>
        <a:lstStyle/>
        <a:p>
          <a:endParaRPr lang="en-US"/>
        </a:p>
      </dgm:t>
    </dgm:pt>
    <dgm:pt modelId="{4A5F0308-EE51-4CCA-8C0F-DB672F0CCC77}" type="sibTrans" cxnId="{ED79074A-50C0-4665-BD32-FD3A81708CA5}">
      <dgm:prSet/>
      <dgm:spPr/>
      <dgm:t>
        <a:bodyPr/>
        <a:lstStyle/>
        <a:p>
          <a:endParaRPr lang="en-US"/>
        </a:p>
      </dgm:t>
    </dgm:pt>
    <dgm:pt modelId="{8D0A9ED1-8CB4-4D73-B516-9D1E7906667B}" type="pres">
      <dgm:prSet presAssocID="{52D186EB-0D5F-4B68-ABD3-41C492FB1E52}" presName="linear" presStyleCnt="0">
        <dgm:presLayoutVars>
          <dgm:animLvl val="lvl"/>
          <dgm:resizeHandles val="exact"/>
        </dgm:presLayoutVars>
      </dgm:prSet>
      <dgm:spPr/>
    </dgm:pt>
    <dgm:pt modelId="{20F96B04-A13F-42F6-AB56-55CF5B647F50}" type="pres">
      <dgm:prSet presAssocID="{7F9A2720-5F18-4D1E-A507-4C626493938A}" presName="parentText" presStyleLbl="node1" presStyleIdx="0" presStyleCnt="7">
        <dgm:presLayoutVars>
          <dgm:chMax val="0"/>
          <dgm:bulletEnabled val="1"/>
        </dgm:presLayoutVars>
      </dgm:prSet>
      <dgm:spPr/>
    </dgm:pt>
    <dgm:pt modelId="{44F5C5C6-484C-43FC-8B91-86F6FC085AFC}" type="pres">
      <dgm:prSet presAssocID="{1393001B-8DD9-4537-9406-BB6E6ACE627B}" presName="spacer" presStyleCnt="0"/>
      <dgm:spPr/>
    </dgm:pt>
    <dgm:pt modelId="{EBDE790E-9794-4844-94F8-B657EFBE8D75}" type="pres">
      <dgm:prSet presAssocID="{71ECABDE-75F2-4226-BF99-3B68E1157376}" presName="parentText" presStyleLbl="node1" presStyleIdx="1" presStyleCnt="7">
        <dgm:presLayoutVars>
          <dgm:chMax val="0"/>
          <dgm:bulletEnabled val="1"/>
        </dgm:presLayoutVars>
      </dgm:prSet>
      <dgm:spPr/>
    </dgm:pt>
    <dgm:pt modelId="{4E86297E-4C00-496B-9DDF-64DA012DB536}" type="pres">
      <dgm:prSet presAssocID="{A0190236-C5AE-4087-B569-51BF916B49CA}" presName="spacer" presStyleCnt="0"/>
      <dgm:spPr/>
    </dgm:pt>
    <dgm:pt modelId="{1822CB7B-97FE-46CD-933D-67A6E12B9C32}" type="pres">
      <dgm:prSet presAssocID="{DF16C42F-B4B3-4412-A9D3-275D17BB1EA0}" presName="parentText" presStyleLbl="node1" presStyleIdx="2" presStyleCnt="7">
        <dgm:presLayoutVars>
          <dgm:chMax val="0"/>
          <dgm:bulletEnabled val="1"/>
        </dgm:presLayoutVars>
      </dgm:prSet>
      <dgm:spPr/>
    </dgm:pt>
    <dgm:pt modelId="{BF8F0BF5-12CA-468F-BF67-C86143856384}" type="pres">
      <dgm:prSet presAssocID="{DF16C42F-B4B3-4412-A9D3-275D17BB1EA0}" presName="childText" presStyleLbl="revTx" presStyleIdx="0" presStyleCnt="3">
        <dgm:presLayoutVars>
          <dgm:bulletEnabled val="1"/>
        </dgm:presLayoutVars>
      </dgm:prSet>
      <dgm:spPr/>
    </dgm:pt>
    <dgm:pt modelId="{9C7E8CBF-4026-4D72-B4FE-A7B11D0612D7}" type="pres">
      <dgm:prSet presAssocID="{82671F9B-C3EC-499A-B428-DC590FC0B8F9}" presName="parentText" presStyleLbl="node1" presStyleIdx="3" presStyleCnt="7">
        <dgm:presLayoutVars>
          <dgm:chMax val="0"/>
          <dgm:bulletEnabled val="1"/>
        </dgm:presLayoutVars>
      </dgm:prSet>
      <dgm:spPr/>
    </dgm:pt>
    <dgm:pt modelId="{95EB024D-72E7-4E21-8DD4-1E341E2F1494}" type="pres">
      <dgm:prSet presAssocID="{82671F9B-C3EC-499A-B428-DC590FC0B8F9}" presName="childText" presStyleLbl="revTx" presStyleIdx="1" presStyleCnt="3">
        <dgm:presLayoutVars>
          <dgm:bulletEnabled val="1"/>
        </dgm:presLayoutVars>
      </dgm:prSet>
      <dgm:spPr/>
    </dgm:pt>
    <dgm:pt modelId="{4A0AE390-2257-43A1-A884-A8D558B08EB6}" type="pres">
      <dgm:prSet presAssocID="{348A31F2-D2B2-4F79-AF15-F96FBF6CB3BF}" presName="parentText" presStyleLbl="node1" presStyleIdx="4" presStyleCnt="7">
        <dgm:presLayoutVars>
          <dgm:chMax val="0"/>
          <dgm:bulletEnabled val="1"/>
        </dgm:presLayoutVars>
      </dgm:prSet>
      <dgm:spPr/>
    </dgm:pt>
    <dgm:pt modelId="{0D17C350-AC20-4879-B47D-204BE7E83D0E}" type="pres">
      <dgm:prSet presAssocID="{348A31F2-D2B2-4F79-AF15-F96FBF6CB3BF}" presName="childText" presStyleLbl="revTx" presStyleIdx="2" presStyleCnt="3">
        <dgm:presLayoutVars>
          <dgm:bulletEnabled val="1"/>
        </dgm:presLayoutVars>
      </dgm:prSet>
      <dgm:spPr/>
    </dgm:pt>
    <dgm:pt modelId="{5DFB22ED-79A2-4C8C-A7E2-0659A9FCC37D}" type="pres">
      <dgm:prSet presAssocID="{4125D94B-E0C1-416F-841B-2DA225F5B673}" presName="parentText" presStyleLbl="node1" presStyleIdx="5" presStyleCnt="7">
        <dgm:presLayoutVars>
          <dgm:chMax val="0"/>
          <dgm:bulletEnabled val="1"/>
        </dgm:presLayoutVars>
      </dgm:prSet>
      <dgm:spPr/>
    </dgm:pt>
    <dgm:pt modelId="{8F9D8B32-DCC0-4615-B0EF-11136FC7DB54}" type="pres">
      <dgm:prSet presAssocID="{229738B1-EB06-421E-8C71-B99E8FBB18CE}" presName="spacer" presStyleCnt="0"/>
      <dgm:spPr/>
    </dgm:pt>
    <dgm:pt modelId="{3CEFA599-09D5-4529-90FA-29E6A4EF035D}" type="pres">
      <dgm:prSet presAssocID="{0B1A9C99-029B-42D8-8325-89F91D7FF939}" presName="parentText" presStyleLbl="node1" presStyleIdx="6" presStyleCnt="7">
        <dgm:presLayoutVars>
          <dgm:chMax val="0"/>
          <dgm:bulletEnabled val="1"/>
        </dgm:presLayoutVars>
      </dgm:prSet>
      <dgm:spPr/>
    </dgm:pt>
  </dgm:ptLst>
  <dgm:cxnLst>
    <dgm:cxn modelId="{D4867909-E274-444E-975A-40B6C630417D}" srcId="{52D186EB-0D5F-4B68-ABD3-41C492FB1E52}" destId="{71ECABDE-75F2-4226-BF99-3B68E1157376}" srcOrd="1" destOrd="0" parTransId="{1F3F6A07-05BB-43F8-8319-330B9302A1C0}" sibTransId="{A0190236-C5AE-4087-B569-51BF916B49CA}"/>
    <dgm:cxn modelId="{181B390D-854E-4B59-9C24-59030E1163DF}" type="presOf" srcId="{71ECABDE-75F2-4226-BF99-3B68E1157376}" destId="{EBDE790E-9794-4844-94F8-B657EFBE8D75}" srcOrd="0" destOrd="0" presId="urn:microsoft.com/office/officeart/2005/8/layout/vList2"/>
    <dgm:cxn modelId="{45946A20-8B17-4FBF-B524-93D6FC6396CF}" type="presOf" srcId="{82671F9B-C3EC-499A-B428-DC590FC0B8F9}" destId="{9C7E8CBF-4026-4D72-B4FE-A7B11D0612D7}" srcOrd="0" destOrd="0" presId="urn:microsoft.com/office/officeart/2005/8/layout/vList2"/>
    <dgm:cxn modelId="{18309720-8EC7-4939-8236-E815C858AEB7}" srcId="{348A31F2-D2B2-4F79-AF15-F96FBF6CB3BF}" destId="{4ABB58B2-EA04-4568-96AA-1B5575CE2B0F}" srcOrd="0" destOrd="0" parTransId="{FF35C556-96AC-4285-8B3B-48DB2615F0AA}" sibTransId="{0A47824D-8AA6-4238-9FEF-4A5DCD324354}"/>
    <dgm:cxn modelId="{A969AE2F-3E61-4EE8-AF5C-9A38F528BD4D}" type="presOf" srcId="{348A31F2-D2B2-4F79-AF15-F96FBF6CB3BF}" destId="{4A0AE390-2257-43A1-A884-A8D558B08EB6}" srcOrd="0" destOrd="0" presId="urn:microsoft.com/office/officeart/2005/8/layout/vList2"/>
    <dgm:cxn modelId="{9DCD353C-2F85-4E11-8BF5-8FE0BA331B7E}" srcId="{52D186EB-0D5F-4B68-ABD3-41C492FB1E52}" destId="{348A31F2-D2B2-4F79-AF15-F96FBF6CB3BF}" srcOrd="4" destOrd="0" parTransId="{962209DD-35A5-4A73-A180-1E4EE46E6C9E}" sibTransId="{DFBAEC7F-CC23-497E-9120-EDC838C366A1}"/>
    <dgm:cxn modelId="{8B67423E-DABE-4AAE-99CC-F0452848BE78}" srcId="{82671F9B-C3EC-499A-B428-DC590FC0B8F9}" destId="{000B762D-AD0C-4786-BF97-270519D55B2E}" srcOrd="2" destOrd="0" parTransId="{7732C6AD-F880-41E2-AFD2-F64122553B0E}" sibTransId="{D97902A5-E6FF-4E86-B258-9BDAE2839FE3}"/>
    <dgm:cxn modelId="{D1983540-25A6-456E-B8CB-9AF2EE11D2F9}" srcId="{348A31F2-D2B2-4F79-AF15-F96FBF6CB3BF}" destId="{FDA5F3BC-B7E2-47E6-AD0B-5D2FADDF9D5B}" srcOrd="1" destOrd="0" parTransId="{D85D25E7-82B2-4B7D-871A-D8BB5B12F7D9}" sibTransId="{8BC51E27-DD21-4731-8263-3EC49443910C}"/>
    <dgm:cxn modelId="{C6903364-25A3-4053-A34F-B3AC088B9D6A}" type="presOf" srcId="{4ABB58B2-EA04-4568-96AA-1B5575CE2B0F}" destId="{0D17C350-AC20-4879-B47D-204BE7E83D0E}" srcOrd="0" destOrd="0" presId="urn:microsoft.com/office/officeart/2005/8/layout/vList2"/>
    <dgm:cxn modelId="{239F8766-0C06-4555-9DB8-BE62B4446BB2}" type="presOf" srcId="{52D186EB-0D5F-4B68-ABD3-41C492FB1E52}" destId="{8D0A9ED1-8CB4-4D73-B516-9D1E7906667B}" srcOrd="0" destOrd="0" presId="urn:microsoft.com/office/officeart/2005/8/layout/vList2"/>
    <dgm:cxn modelId="{ED79074A-50C0-4665-BD32-FD3A81708CA5}" srcId="{DF16C42F-B4B3-4412-A9D3-275D17BB1EA0}" destId="{F49D20D6-E69A-4DAF-847E-092D97E6F3CF}" srcOrd="3" destOrd="0" parTransId="{35E8FAB5-F10C-4C75-B3F7-55831A6D2487}" sibTransId="{4A5F0308-EE51-4CCA-8C0F-DB672F0CCC77}"/>
    <dgm:cxn modelId="{FBC9E06B-6B5C-49DD-BBB2-511D9575AE4A}" srcId="{82671F9B-C3EC-499A-B428-DC590FC0B8F9}" destId="{5AD21BB7-58BA-429D-9D65-A6C1416DF548}" srcOrd="1" destOrd="0" parTransId="{AD6FAF2D-D8A0-41DB-93F1-D2BE517A53A5}" sibTransId="{8C8C9F2B-E301-4087-9EAF-6A1973D4029A}"/>
    <dgm:cxn modelId="{EEF21E6D-4825-4057-934A-FE8F13804BAF}" type="presOf" srcId="{FDA5F3BC-B7E2-47E6-AD0B-5D2FADDF9D5B}" destId="{0D17C350-AC20-4879-B47D-204BE7E83D0E}" srcOrd="0" destOrd="1" presId="urn:microsoft.com/office/officeart/2005/8/layout/vList2"/>
    <dgm:cxn modelId="{B64EEE4D-52F2-4E5F-99F0-FD010E8A35F2}" type="presOf" srcId="{94CD0BA6-B87E-4BF0-BBDE-0E9D661DF826}" destId="{BF8F0BF5-12CA-468F-BF67-C86143856384}" srcOrd="0" destOrd="0" presId="urn:microsoft.com/office/officeart/2005/8/layout/vList2"/>
    <dgm:cxn modelId="{0C905678-5F18-43DA-B8AC-983F82DD88F6}" type="presOf" srcId="{4125D94B-E0C1-416F-841B-2DA225F5B673}" destId="{5DFB22ED-79A2-4C8C-A7E2-0659A9FCC37D}" srcOrd="0" destOrd="0" presId="urn:microsoft.com/office/officeart/2005/8/layout/vList2"/>
    <dgm:cxn modelId="{FFF6CF7D-BB8A-4DDD-A90A-A9547C331C81}" srcId="{52D186EB-0D5F-4B68-ABD3-41C492FB1E52}" destId="{DF16C42F-B4B3-4412-A9D3-275D17BB1EA0}" srcOrd="2" destOrd="0" parTransId="{D6355749-CBE9-47BA-AE59-8F09546E9B9E}" sibTransId="{21687210-0643-4C42-A395-3AEB163CC170}"/>
    <dgm:cxn modelId="{A7419780-7E3F-4C34-BD14-E9E46C77CF63}" srcId="{DF16C42F-B4B3-4412-A9D3-275D17BB1EA0}" destId="{1A73A8A4-22F2-4F54-9221-6B67E14AD793}" srcOrd="1" destOrd="0" parTransId="{CA6A00BD-EE07-4DE4-ABF5-E9635E12C35B}" sibTransId="{83AC103C-99C8-4599-AC98-53E90D269AAD}"/>
    <dgm:cxn modelId="{6224D981-CF83-42B5-BE89-4FFB076A1BC8}" type="presOf" srcId="{5AD21BB7-58BA-429D-9D65-A6C1416DF548}" destId="{95EB024D-72E7-4E21-8DD4-1E341E2F1494}" srcOrd="0" destOrd="1" presId="urn:microsoft.com/office/officeart/2005/8/layout/vList2"/>
    <dgm:cxn modelId="{0079F782-C369-41A9-A7A8-B183F9485B2B}" type="presOf" srcId="{0B1A9C99-029B-42D8-8325-89F91D7FF939}" destId="{3CEFA599-09D5-4529-90FA-29E6A4EF035D}" srcOrd="0" destOrd="0" presId="urn:microsoft.com/office/officeart/2005/8/layout/vList2"/>
    <dgm:cxn modelId="{8A065885-41D4-4E1C-8CCA-F7577688CD04}" type="presOf" srcId="{59C7373A-ED73-46AD-91A4-1655339E4302}" destId="{BF8F0BF5-12CA-468F-BF67-C86143856384}" srcOrd="0" destOrd="2" presId="urn:microsoft.com/office/officeart/2005/8/layout/vList2"/>
    <dgm:cxn modelId="{28EC368B-2677-4424-9F51-65526F297BF0}" type="presOf" srcId="{1A73A8A4-22F2-4F54-9221-6B67E14AD793}" destId="{BF8F0BF5-12CA-468F-BF67-C86143856384}" srcOrd="0" destOrd="1" presId="urn:microsoft.com/office/officeart/2005/8/layout/vList2"/>
    <dgm:cxn modelId="{91DC3693-2F5F-43F6-B434-AB3DA9456734}" type="presOf" srcId="{000B762D-AD0C-4786-BF97-270519D55B2E}" destId="{95EB024D-72E7-4E21-8DD4-1E341E2F1494}" srcOrd="0" destOrd="2" presId="urn:microsoft.com/office/officeart/2005/8/layout/vList2"/>
    <dgm:cxn modelId="{8EF98AA2-3729-47B6-BBEC-B0BBBECCF199}" srcId="{DF16C42F-B4B3-4412-A9D3-275D17BB1EA0}" destId="{59C7373A-ED73-46AD-91A4-1655339E4302}" srcOrd="2" destOrd="0" parTransId="{EB98CAC3-B2BF-4145-9F67-D1F57386BD0F}" sibTransId="{987B0B7F-120A-4BA2-B11C-AE492A8B9BD4}"/>
    <dgm:cxn modelId="{9C8E08A7-A2E0-4AC2-B4BC-23500B3A6049}" type="presOf" srcId="{F49D20D6-E69A-4DAF-847E-092D97E6F3CF}" destId="{BF8F0BF5-12CA-468F-BF67-C86143856384}" srcOrd="0" destOrd="3" presId="urn:microsoft.com/office/officeart/2005/8/layout/vList2"/>
    <dgm:cxn modelId="{2EC3BFB4-528E-4196-9464-A1199FB975DC}" srcId="{DF16C42F-B4B3-4412-A9D3-275D17BB1EA0}" destId="{94CD0BA6-B87E-4BF0-BBDE-0E9D661DF826}" srcOrd="0" destOrd="0" parTransId="{D51118EC-B488-4C97-9365-2252020FBC39}" sibTransId="{87755A98-5958-4A92-8C49-817A351ED0D9}"/>
    <dgm:cxn modelId="{26C3D0BF-478F-4CD5-BD60-B98BFC6DBC6F}" type="presOf" srcId="{D4D3EE29-4222-4165-9A0D-FDAC30E89227}" destId="{95EB024D-72E7-4E21-8DD4-1E341E2F1494}" srcOrd="0" destOrd="0" presId="urn:microsoft.com/office/officeart/2005/8/layout/vList2"/>
    <dgm:cxn modelId="{870C7CC9-C378-49CC-A1C7-1D2C4A51F1C0}" type="presOf" srcId="{DF16C42F-B4B3-4412-A9D3-275D17BB1EA0}" destId="{1822CB7B-97FE-46CD-933D-67A6E12B9C32}" srcOrd="0" destOrd="0" presId="urn:microsoft.com/office/officeart/2005/8/layout/vList2"/>
    <dgm:cxn modelId="{B0DC5BCC-BDDD-4EB0-83E6-B48AF0E7200C}" srcId="{82671F9B-C3EC-499A-B428-DC590FC0B8F9}" destId="{D4D3EE29-4222-4165-9A0D-FDAC30E89227}" srcOrd="0" destOrd="0" parTransId="{21A0E1A9-6752-4458-893E-61B6BD4F14D6}" sibTransId="{B4CEE1D7-854F-47E7-9826-21ADE2A42AE9}"/>
    <dgm:cxn modelId="{F03D13CE-06B5-449D-986A-6F7F208C3D2C}" type="presOf" srcId="{7F9A2720-5F18-4D1E-A507-4C626493938A}" destId="{20F96B04-A13F-42F6-AB56-55CF5B647F50}" srcOrd="0" destOrd="0" presId="urn:microsoft.com/office/officeart/2005/8/layout/vList2"/>
    <dgm:cxn modelId="{F61A55D3-C1C0-4855-AED8-A1066B6047F2}" srcId="{52D186EB-0D5F-4B68-ABD3-41C492FB1E52}" destId="{0B1A9C99-029B-42D8-8325-89F91D7FF939}" srcOrd="6" destOrd="0" parTransId="{FD369342-17BB-4465-8448-85CD1B4451E6}" sibTransId="{6D4EBA8C-9873-4076-8FCA-5703EA033B74}"/>
    <dgm:cxn modelId="{0845DDD8-99E4-4CFF-824C-1590EE44D97C}" srcId="{52D186EB-0D5F-4B68-ABD3-41C492FB1E52}" destId="{7F9A2720-5F18-4D1E-A507-4C626493938A}" srcOrd="0" destOrd="0" parTransId="{F2DF03F8-12FB-449E-B0BC-B4F60D56F090}" sibTransId="{1393001B-8DD9-4537-9406-BB6E6ACE627B}"/>
    <dgm:cxn modelId="{1E679AE9-611B-475D-AB51-6D7C636CAAC7}" srcId="{52D186EB-0D5F-4B68-ABD3-41C492FB1E52}" destId="{4125D94B-E0C1-416F-841B-2DA225F5B673}" srcOrd="5" destOrd="0" parTransId="{1A36FBD3-CA32-4C50-8F53-3BADF57087AF}" sibTransId="{229738B1-EB06-421E-8C71-B99E8FBB18CE}"/>
    <dgm:cxn modelId="{08594DFD-45B2-402F-A61A-3159170F92AA}" srcId="{52D186EB-0D5F-4B68-ABD3-41C492FB1E52}" destId="{82671F9B-C3EC-499A-B428-DC590FC0B8F9}" srcOrd="3" destOrd="0" parTransId="{2CEE8079-D26E-4C25-B458-98CD229B6E1A}" sibTransId="{3080509D-DD6E-4B30-A6F1-D71162D58DDB}"/>
    <dgm:cxn modelId="{D7C720D0-45DE-4F34-A619-BA2879AB796E}" type="presParOf" srcId="{8D0A9ED1-8CB4-4D73-B516-9D1E7906667B}" destId="{20F96B04-A13F-42F6-AB56-55CF5B647F50}" srcOrd="0" destOrd="0" presId="urn:microsoft.com/office/officeart/2005/8/layout/vList2"/>
    <dgm:cxn modelId="{C3DFD147-73F2-40B8-B407-A80693B1E5B4}" type="presParOf" srcId="{8D0A9ED1-8CB4-4D73-B516-9D1E7906667B}" destId="{44F5C5C6-484C-43FC-8B91-86F6FC085AFC}" srcOrd="1" destOrd="0" presId="urn:microsoft.com/office/officeart/2005/8/layout/vList2"/>
    <dgm:cxn modelId="{C34607A8-A126-4746-8660-CE5A2DE8652C}" type="presParOf" srcId="{8D0A9ED1-8CB4-4D73-B516-9D1E7906667B}" destId="{EBDE790E-9794-4844-94F8-B657EFBE8D75}" srcOrd="2" destOrd="0" presId="urn:microsoft.com/office/officeart/2005/8/layout/vList2"/>
    <dgm:cxn modelId="{4379ACC2-02F2-4CA3-B690-E9F3FEE6BB5B}" type="presParOf" srcId="{8D0A9ED1-8CB4-4D73-B516-9D1E7906667B}" destId="{4E86297E-4C00-496B-9DDF-64DA012DB536}" srcOrd="3" destOrd="0" presId="urn:microsoft.com/office/officeart/2005/8/layout/vList2"/>
    <dgm:cxn modelId="{BEE0D8C0-859C-449B-B062-DC9F55EADEDD}" type="presParOf" srcId="{8D0A9ED1-8CB4-4D73-B516-9D1E7906667B}" destId="{1822CB7B-97FE-46CD-933D-67A6E12B9C32}" srcOrd="4" destOrd="0" presId="urn:microsoft.com/office/officeart/2005/8/layout/vList2"/>
    <dgm:cxn modelId="{E90F44DC-C6DD-47F5-84F2-E54A3E597FA2}" type="presParOf" srcId="{8D0A9ED1-8CB4-4D73-B516-9D1E7906667B}" destId="{BF8F0BF5-12CA-468F-BF67-C86143856384}" srcOrd="5" destOrd="0" presId="urn:microsoft.com/office/officeart/2005/8/layout/vList2"/>
    <dgm:cxn modelId="{9C2A9F7C-B3AB-4B64-BF92-C763A223E5C6}" type="presParOf" srcId="{8D0A9ED1-8CB4-4D73-B516-9D1E7906667B}" destId="{9C7E8CBF-4026-4D72-B4FE-A7B11D0612D7}" srcOrd="6" destOrd="0" presId="urn:microsoft.com/office/officeart/2005/8/layout/vList2"/>
    <dgm:cxn modelId="{903609F9-E1CB-4252-9154-F39812ABA9C2}" type="presParOf" srcId="{8D0A9ED1-8CB4-4D73-B516-9D1E7906667B}" destId="{95EB024D-72E7-4E21-8DD4-1E341E2F1494}" srcOrd="7" destOrd="0" presId="urn:microsoft.com/office/officeart/2005/8/layout/vList2"/>
    <dgm:cxn modelId="{1EC3EE88-9E39-49F4-AA3A-F74F30659CF4}" type="presParOf" srcId="{8D0A9ED1-8CB4-4D73-B516-9D1E7906667B}" destId="{4A0AE390-2257-43A1-A884-A8D558B08EB6}" srcOrd="8" destOrd="0" presId="urn:microsoft.com/office/officeart/2005/8/layout/vList2"/>
    <dgm:cxn modelId="{5521B09C-BC7F-4BA5-90B0-EE1564B53214}" type="presParOf" srcId="{8D0A9ED1-8CB4-4D73-B516-9D1E7906667B}" destId="{0D17C350-AC20-4879-B47D-204BE7E83D0E}" srcOrd="9" destOrd="0" presId="urn:microsoft.com/office/officeart/2005/8/layout/vList2"/>
    <dgm:cxn modelId="{CA4F906C-EFE5-4E24-81E2-BF4263C08F79}" type="presParOf" srcId="{8D0A9ED1-8CB4-4D73-B516-9D1E7906667B}" destId="{5DFB22ED-79A2-4C8C-A7E2-0659A9FCC37D}" srcOrd="10" destOrd="0" presId="urn:microsoft.com/office/officeart/2005/8/layout/vList2"/>
    <dgm:cxn modelId="{BF7341B8-EE84-4678-8D42-92FBF988F3D8}" type="presParOf" srcId="{8D0A9ED1-8CB4-4D73-B516-9D1E7906667B}" destId="{8F9D8B32-DCC0-4615-B0EF-11136FC7DB54}" srcOrd="11" destOrd="0" presId="urn:microsoft.com/office/officeart/2005/8/layout/vList2"/>
    <dgm:cxn modelId="{2DB3874F-748D-4674-8F0A-5FBF9AFB39FE}" type="presParOf" srcId="{8D0A9ED1-8CB4-4D73-B516-9D1E7906667B}" destId="{3CEFA599-09D5-4529-90FA-29E6A4EF035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D186EB-0D5F-4B68-ABD3-41C492FB1E5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F9A2720-5F18-4D1E-A507-4C626493938A}">
      <dgm:prSet/>
      <dgm:spPr>
        <a:solidFill>
          <a:schemeClr val="bg2">
            <a:lumMod val="50000"/>
          </a:schemeClr>
        </a:solidFill>
      </dgm:spPr>
      <dgm:t>
        <a:bodyPr/>
        <a:lstStyle/>
        <a:p>
          <a:r>
            <a:rPr lang="en-US"/>
            <a:t>Ornet</a:t>
          </a:r>
        </a:p>
      </dgm:t>
    </dgm:pt>
    <dgm:pt modelId="{F2DF03F8-12FB-449E-B0BC-B4F60D56F090}" type="parTrans" cxnId="{0845DDD8-99E4-4CFF-824C-1590EE44D97C}">
      <dgm:prSet/>
      <dgm:spPr/>
      <dgm:t>
        <a:bodyPr/>
        <a:lstStyle/>
        <a:p>
          <a:endParaRPr lang="en-US"/>
        </a:p>
      </dgm:t>
    </dgm:pt>
    <dgm:pt modelId="{1393001B-8DD9-4537-9406-BB6E6ACE627B}" type="sibTrans" cxnId="{0845DDD8-99E4-4CFF-824C-1590EE44D97C}">
      <dgm:prSet/>
      <dgm:spPr/>
      <dgm:t>
        <a:bodyPr/>
        <a:lstStyle/>
        <a:p>
          <a:endParaRPr lang="en-US"/>
        </a:p>
      </dgm:t>
    </dgm:pt>
    <dgm:pt modelId="{71ECABDE-75F2-4226-BF99-3B68E1157376}">
      <dgm:prSet/>
      <dgm:spPr>
        <a:solidFill>
          <a:srgbClr val="767171"/>
        </a:solidFill>
      </dgm:spPr>
      <dgm:t>
        <a:bodyPr/>
        <a:lstStyle/>
        <a:p>
          <a:r>
            <a:rPr lang="en-US" dirty="0"/>
            <a:t>Outline</a:t>
          </a:r>
        </a:p>
      </dgm:t>
    </dgm:pt>
    <dgm:pt modelId="{1F3F6A07-05BB-43F8-8319-330B9302A1C0}" type="parTrans" cxnId="{D4867909-E274-444E-975A-40B6C630417D}">
      <dgm:prSet/>
      <dgm:spPr/>
      <dgm:t>
        <a:bodyPr/>
        <a:lstStyle/>
        <a:p>
          <a:endParaRPr lang="en-US"/>
        </a:p>
      </dgm:t>
    </dgm:pt>
    <dgm:pt modelId="{A0190236-C5AE-4087-B569-51BF916B49CA}" type="sibTrans" cxnId="{D4867909-E274-444E-975A-40B6C630417D}">
      <dgm:prSet/>
      <dgm:spPr/>
      <dgm:t>
        <a:bodyPr/>
        <a:lstStyle/>
        <a:p>
          <a:endParaRPr lang="en-US"/>
        </a:p>
      </dgm:t>
    </dgm:pt>
    <dgm:pt modelId="{DF16C42F-B4B3-4412-A9D3-275D17BB1EA0}">
      <dgm:prSet/>
      <dgm:spPr>
        <a:solidFill>
          <a:schemeClr val="bg2">
            <a:lumMod val="50000"/>
          </a:schemeClr>
        </a:solidFill>
      </dgm:spPr>
      <dgm:t>
        <a:bodyPr/>
        <a:lstStyle/>
        <a:p>
          <a:r>
            <a:rPr lang="en-US"/>
            <a:t>Introduction</a:t>
          </a:r>
        </a:p>
      </dgm:t>
    </dgm:pt>
    <dgm:pt modelId="{D6355749-CBE9-47BA-AE59-8F09546E9B9E}" type="parTrans" cxnId="{FFF6CF7D-BB8A-4DDD-A90A-A9547C331C81}">
      <dgm:prSet/>
      <dgm:spPr/>
      <dgm:t>
        <a:bodyPr/>
        <a:lstStyle/>
        <a:p>
          <a:endParaRPr lang="en-US"/>
        </a:p>
      </dgm:t>
    </dgm:pt>
    <dgm:pt modelId="{21687210-0643-4C42-A395-3AEB163CC170}" type="sibTrans" cxnId="{FFF6CF7D-BB8A-4DDD-A90A-A9547C331C81}">
      <dgm:prSet/>
      <dgm:spPr/>
      <dgm:t>
        <a:bodyPr/>
        <a:lstStyle/>
        <a:p>
          <a:endParaRPr lang="en-US"/>
        </a:p>
      </dgm:t>
    </dgm:pt>
    <dgm:pt modelId="{94CD0BA6-B87E-4BF0-BBDE-0E9D661DF826}">
      <dgm:prSet/>
      <dgm:spPr/>
      <dgm:t>
        <a:bodyPr/>
        <a:lstStyle/>
        <a:p>
          <a:r>
            <a:rPr lang="en-US" dirty="0"/>
            <a:t>Image Analysis Background</a:t>
          </a:r>
        </a:p>
      </dgm:t>
    </dgm:pt>
    <dgm:pt modelId="{D51118EC-B488-4C97-9365-2252020FBC39}" type="parTrans" cxnId="{2EC3BFB4-528E-4196-9464-A1199FB975DC}">
      <dgm:prSet/>
      <dgm:spPr/>
      <dgm:t>
        <a:bodyPr/>
        <a:lstStyle/>
        <a:p>
          <a:endParaRPr lang="en-US"/>
        </a:p>
      </dgm:t>
    </dgm:pt>
    <dgm:pt modelId="{87755A98-5958-4A92-8C49-817A351ED0D9}" type="sibTrans" cxnId="{2EC3BFB4-528E-4196-9464-A1199FB975DC}">
      <dgm:prSet/>
      <dgm:spPr/>
      <dgm:t>
        <a:bodyPr/>
        <a:lstStyle/>
        <a:p>
          <a:endParaRPr lang="en-US"/>
        </a:p>
      </dgm:t>
    </dgm:pt>
    <dgm:pt modelId="{82671F9B-C3EC-499A-B428-DC590FC0B8F9}">
      <dgm:prSet/>
      <dgm:spPr>
        <a:solidFill>
          <a:srgbClr val="767171"/>
        </a:solidFill>
      </dgm:spPr>
      <dgm:t>
        <a:bodyPr/>
        <a:lstStyle/>
        <a:p>
          <a:r>
            <a:rPr lang="en-US" dirty="0"/>
            <a:t>Segmentation</a:t>
          </a:r>
        </a:p>
      </dgm:t>
    </dgm:pt>
    <dgm:pt modelId="{2CEE8079-D26E-4C25-B458-98CD229B6E1A}" type="parTrans" cxnId="{08594DFD-45B2-402F-A61A-3159170F92AA}">
      <dgm:prSet/>
      <dgm:spPr/>
      <dgm:t>
        <a:bodyPr/>
        <a:lstStyle/>
        <a:p>
          <a:endParaRPr lang="en-US"/>
        </a:p>
      </dgm:t>
    </dgm:pt>
    <dgm:pt modelId="{3080509D-DD6E-4B30-A6F1-D71162D58DDB}" type="sibTrans" cxnId="{08594DFD-45B2-402F-A61A-3159170F92AA}">
      <dgm:prSet/>
      <dgm:spPr/>
      <dgm:t>
        <a:bodyPr/>
        <a:lstStyle/>
        <a:p>
          <a:endParaRPr lang="en-US"/>
        </a:p>
      </dgm:t>
    </dgm:pt>
    <dgm:pt modelId="{348A31F2-D2B2-4F79-AF15-F96FBF6CB3BF}">
      <dgm:prSet/>
      <dgm:spPr>
        <a:solidFill>
          <a:srgbClr val="767171"/>
        </a:solidFill>
      </dgm:spPr>
      <dgm:t>
        <a:bodyPr/>
        <a:lstStyle/>
        <a:p>
          <a:r>
            <a:rPr lang="en-US"/>
            <a:t>Network Engineering</a:t>
          </a:r>
        </a:p>
      </dgm:t>
    </dgm:pt>
    <dgm:pt modelId="{962209DD-35A5-4A73-A180-1E4EE46E6C9E}" type="parTrans" cxnId="{9DCD353C-2F85-4E11-8BF5-8FE0BA331B7E}">
      <dgm:prSet/>
      <dgm:spPr/>
      <dgm:t>
        <a:bodyPr/>
        <a:lstStyle/>
        <a:p>
          <a:endParaRPr lang="en-US"/>
        </a:p>
      </dgm:t>
    </dgm:pt>
    <dgm:pt modelId="{DFBAEC7F-CC23-497E-9120-EDC838C366A1}" type="sibTrans" cxnId="{9DCD353C-2F85-4E11-8BF5-8FE0BA331B7E}">
      <dgm:prSet/>
      <dgm:spPr/>
      <dgm:t>
        <a:bodyPr/>
        <a:lstStyle/>
        <a:p>
          <a:endParaRPr lang="en-US"/>
        </a:p>
      </dgm:t>
    </dgm:pt>
    <dgm:pt modelId="{4ABB58B2-EA04-4568-96AA-1B5575CE2B0F}">
      <dgm:prSet/>
      <dgm:spPr/>
      <dgm:t>
        <a:bodyPr/>
        <a:lstStyle/>
        <a:p>
          <a:r>
            <a:rPr lang="en-US" dirty="0"/>
            <a:t>Determining Nodes</a:t>
          </a:r>
        </a:p>
      </dgm:t>
    </dgm:pt>
    <dgm:pt modelId="{FF35C556-96AC-4285-8B3B-48DB2615F0AA}" type="parTrans" cxnId="{18309720-8EC7-4939-8236-E815C858AEB7}">
      <dgm:prSet/>
      <dgm:spPr/>
      <dgm:t>
        <a:bodyPr/>
        <a:lstStyle/>
        <a:p>
          <a:endParaRPr lang="en-US"/>
        </a:p>
      </dgm:t>
    </dgm:pt>
    <dgm:pt modelId="{0A47824D-8AA6-4238-9FEF-4A5DCD324354}" type="sibTrans" cxnId="{18309720-8EC7-4939-8236-E815C858AEB7}">
      <dgm:prSet/>
      <dgm:spPr/>
      <dgm:t>
        <a:bodyPr/>
        <a:lstStyle/>
        <a:p>
          <a:endParaRPr lang="en-US"/>
        </a:p>
      </dgm:t>
    </dgm:pt>
    <dgm:pt modelId="{FDA5F3BC-B7E2-47E6-AD0B-5D2FADDF9D5B}">
      <dgm:prSet/>
      <dgm:spPr/>
      <dgm:t>
        <a:bodyPr/>
        <a:lstStyle/>
        <a:p>
          <a:r>
            <a:rPr lang="en-US"/>
            <a:t>Edges and Affinities</a:t>
          </a:r>
        </a:p>
      </dgm:t>
    </dgm:pt>
    <dgm:pt modelId="{D85D25E7-82B2-4B7D-871A-D8BB5B12F7D9}" type="parTrans" cxnId="{D1983540-25A6-456E-B8CB-9AF2EE11D2F9}">
      <dgm:prSet/>
      <dgm:spPr/>
      <dgm:t>
        <a:bodyPr/>
        <a:lstStyle/>
        <a:p>
          <a:endParaRPr lang="en-US"/>
        </a:p>
      </dgm:t>
    </dgm:pt>
    <dgm:pt modelId="{8BC51E27-DD21-4731-8263-3EC49443910C}" type="sibTrans" cxnId="{D1983540-25A6-456E-B8CB-9AF2EE11D2F9}">
      <dgm:prSet/>
      <dgm:spPr/>
      <dgm:t>
        <a:bodyPr/>
        <a:lstStyle/>
        <a:p>
          <a:endParaRPr lang="en-US"/>
        </a:p>
      </dgm:t>
    </dgm:pt>
    <dgm:pt modelId="{4125D94B-E0C1-416F-841B-2DA225F5B673}">
      <dgm:prSet/>
      <dgm:spPr>
        <a:solidFill>
          <a:srgbClr val="FF0000"/>
        </a:solidFill>
      </dgm:spPr>
      <dgm:t>
        <a:bodyPr/>
        <a:lstStyle/>
        <a:p>
          <a:r>
            <a:rPr lang="en-US"/>
            <a:t>Network Analysis</a:t>
          </a:r>
        </a:p>
      </dgm:t>
    </dgm:pt>
    <dgm:pt modelId="{1A36FBD3-CA32-4C50-8F53-3BADF57087AF}" type="parTrans" cxnId="{1E679AE9-611B-475D-AB51-6D7C636CAAC7}">
      <dgm:prSet/>
      <dgm:spPr/>
      <dgm:t>
        <a:bodyPr/>
        <a:lstStyle/>
        <a:p>
          <a:endParaRPr lang="en-US"/>
        </a:p>
      </dgm:t>
    </dgm:pt>
    <dgm:pt modelId="{229738B1-EB06-421E-8C71-B99E8FBB18CE}" type="sibTrans" cxnId="{1E679AE9-611B-475D-AB51-6D7C636CAAC7}">
      <dgm:prSet/>
      <dgm:spPr/>
      <dgm:t>
        <a:bodyPr/>
        <a:lstStyle/>
        <a:p>
          <a:endParaRPr lang="en-US"/>
        </a:p>
      </dgm:t>
    </dgm:pt>
    <dgm:pt modelId="{0B1A9C99-029B-42D8-8325-89F91D7FF939}">
      <dgm:prSet/>
      <dgm:spPr>
        <a:solidFill>
          <a:schemeClr val="bg2">
            <a:lumMod val="50000"/>
          </a:schemeClr>
        </a:solidFill>
      </dgm:spPr>
      <dgm:t>
        <a:bodyPr/>
        <a:lstStyle/>
        <a:p>
          <a:r>
            <a:rPr lang="en-US"/>
            <a:t>Conclusion/Next Steps for Ornet</a:t>
          </a:r>
        </a:p>
      </dgm:t>
    </dgm:pt>
    <dgm:pt modelId="{FD369342-17BB-4465-8448-85CD1B4451E6}" type="parTrans" cxnId="{F61A55D3-C1C0-4855-AED8-A1066B6047F2}">
      <dgm:prSet/>
      <dgm:spPr/>
      <dgm:t>
        <a:bodyPr/>
        <a:lstStyle/>
        <a:p>
          <a:endParaRPr lang="en-US"/>
        </a:p>
      </dgm:t>
    </dgm:pt>
    <dgm:pt modelId="{6D4EBA8C-9873-4076-8FCA-5703EA033B74}" type="sibTrans" cxnId="{F61A55D3-C1C0-4855-AED8-A1066B6047F2}">
      <dgm:prSet/>
      <dgm:spPr/>
      <dgm:t>
        <a:bodyPr/>
        <a:lstStyle/>
        <a:p>
          <a:endParaRPr lang="en-US"/>
        </a:p>
      </dgm:t>
    </dgm:pt>
    <dgm:pt modelId="{D4D3EE29-4222-4165-9A0D-FDAC30E89227}">
      <dgm:prSet/>
      <dgm:spPr>
        <a:solidFill>
          <a:schemeClr val="bg1"/>
        </a:solidFill>
      </dgm:spPr>
      <dgm:t>
        <a:bodyPr/>
        <a:lstStyle/>
        <a:p>
          <a:r>
            <a:rPr lang="en-US" dirty="0"/>
            <a:t>Classical Approach</a:t>
          </a:r>
        </a:p>
      </dgm:t>
    </dgm:pt>
    <dgm:pt modelId="{21A0E1A9-6752-4458-893E-61B6BD4F14D6}" type="parTrans" cxnId="{B0DC5BCC-BDDD-4EB0-83E6-B48AF0E7200C}">
      <dgm:prSet/>
      <dgm:spPr/>
      <dgm:t>
        <a:bodyPr/>
        <a:lstStyle/>
        <a:p>
          <a:endParaRPr lang="en-US"/>
        </a:p>
      </dgm:t>
    </dgm:pt>
    <dgm:pt modelId="{B4CEE1D7-854F-47E7-9826-21ADE2A42AE9}" type="sibTrans" cxnId="{B0DC5BCC-BDDD-4EB0-83E6-B48AF0E7200C}">
      <dgm:prSet/>
      <dgm:spPr/>
      <dgm:t>
        <a:bodyPr/>
        <a:lstStyle/>
        <a:p>
          <a:endParaRPr lang="en-US"/>
        </a:p>
      </dgm:t>
    </dgm:pt>
    <dgm:pt modelId="{5AD21BB7-58BA-429D-9D65-A6C1416DF548}">
      <dgm:prSet/>
      <dgm:spPr>
        <a:solidFill>
          <a:schemeClr val="bg1"/>
        </a:solidFill>
      </dgm:spPr>
      <dgm:t>
        <a:bodyPr/>
        <a:lstStyle/>
        <a:p>
          <a:r>
            <a:rPr lang="en-US" dirty="0"/>
            <a:t>Deformable contours</a:t>
          </a:r>
        </a:p>
      </dgm:t>
    </dgm:pt>
    <dgm:pt modelId="{AD6FAF2D-D8A0-41DB-93F1-D2BE517A53A5}" type="parTrans" cxnId="{FBC9E06B-6B5C-49DD-BBB2-511D9575AE4A}">
      <dgm:prSet/>
      <dgm:spPr/>
      <dgm:t>
        <a:bodyPr/>
        <a:lstStyle/>
        <a:p>
          <a:endParaRPr lang="en-US"/>
        </a:p>
      </dgm:t>
    </dgm:pt>
    <dgm:pt modelId="{8C8C9F2B-E301-4087-9EAF-6A1973D4029A}" type="sibTrans" cxnId="{FBC9E06B-6B5C-49DD-BBB2-511D9575AE4A}">
      <dgm:prSet/>
      <dgm:spPr/>
      <dgm:t>
        <a:bodyPr/>
        <a:lstStyle/>
        <a:p>
          <a:endParaRPr lang="en-US"/>
        </a:p>
      </dgm:t>
    </dgm:pt>
    <dgm:pt modelId="{000B762D-AD0C-4786-BF97-270519D55B2E}">
      <dgm:prSet/>
      <dgm:spPr>
        <a:solidFill>
          <a:schemeClr val="bg1"/>
        </a:solidFill>
      </dgm:spPr>
      <dgm:t>
        <a:bodyPr/>
        <a:lstStyle/>
        <a:p>
          <a:r>
            <a:rPr lang="en-US" dirty="0"/>
            <a:t>Our Segmentation and Extraction Pipeline</a:t>
          </a:r>
        </a:p>
      </dgm:t>
    </dgm:pt>
    <dgm:pt modelId="{7732C6AD-F880-41E2-AFD2-F64122553B0E}" type="parTrans" cxnId="{8B67423E-DABE-4AAE-99CC-F0452848BE78}">
      <dgm:prSet/>
      <dgm:spPr/>
      <dgm:t>
        <a:bodyPr/>
        <a:lstStyle/>
        <a:p>
          <a:endParaRPr lang="en-US"/>
        </a:p>
      </dgm:t>
    </dgm:pt>
    <dgm:pt modelId="{D97902A5-E6FF-4E86-B258-9BDAE2839FE3}" type="sibTrans" cxnId="{8B67423E-DABE-4AAE-99CC-F0452848BE78}">
      <dgm:prSet/>
      <dgm:spPr/>
      <dgm:t>
        <a:bodyPr/>
        <a:lstStyle/>
        <a:p>
          <a:endParaRPr lang="en-US"/>
        </a:p>
      </dgm:t>
    </dgm:pt>
    <dgm:pt modelId="{C8C59CFB-BFE1-4F07-BA77-B6BA40D75EE7}">
      <dgm:prSet/>
      <dgm:spPr/>
      <dgm:t>
        <a:bodyPr/>
        <a:lstStyle/>
        <a:p>
          <a:r>
            <a:rPr lang="en-US"/>
            <a:t>Significance and Motivation</a:t>
          </a:r>
          <a:endParaRPr lang="en-US" dirty="0"/>
        </a:p>
      </dgm:t>
    </dgm:pt>
    <dgm:pt modelId="{9618E91D-730D-443F-9CB2-F0808D825AFB}" type="parTrans" cxnId="{38E47EEC-641B-43C3-B6CE-F87BD71E1BB6}">
      <dgm:prSet/>
      <dgm:spPr/>
      <dgm:t>
        <a:bodyPr/>
        <a:lstStyle/>
        <a:p>
          <a:endParaRPr lang="en-US"/>
        </a:p>
      </dgm:t>
    </dgm:pt>
    <dgm:pt modelId="{A8A55CD8-A20F-40A7-B464-4C072218ADE8}" type="sibTrans" cxnId="{38E47EEC-641B-43C3-B6CE-F87BD71E1BB6}">
      <dgm:prSet/>
      <dgm:spPr/>
      <dgm:t>
        <a:bodyPr/>
        <a:lstStyle/>
        <a:p>
          <a:endParaRPr lang="en-US"/>
        </a:p>
      </dgm:t>
    </dgm:pt>
    <dgm:pt modelId="{F631BA50-E809-40BF-AF10-FCBB51F706F8}">
      <dgm:prSet/>
      <dgm:spPr/>
      <dgm:t>
        <a:bodyPr/>
        <a:lstStyle/>
        <a:p>
          <a:r>
            <a:rPr lang="en-US"/>
            <a:t>Social Networks and Graph Theory</a:t>
          </a:r>
          <a:endParaRPr lang="en-US" dirty="0"/>
        </a:p>
      </dgm:t>
    </dgm:pt>
    <dgm:pt modelId="{C9DAB4EF-D961-42BB-B6C0-2C634AAE783E}" type="parTrans" cxnId="{C1E191CA-1685-46A2-8549-63117B15AB45}">
      <dgm:prSet/>
      <dgm:spPr/>
      <dgm:t>
        <a:bodyPr/>
        <a:lstStyle/>
        <a:p>
          <a:endParaRPr lang="en-US"/>
        </a:p>
      </dgm:t>
    </dgm:pt>
    <dgm:pt modelId="{38FFB635-8C06-422B-BA6C-0E0BDDA954D0}" type="sibTrans" cxnId="{C1E191CA-1685-46A2-8549-63117B15AB45}">
      <dgm:prSet/>
      <dgm:spPr/>
      <dgm:t>
        <a:bodyPr/>
        <a:lstStyle/>
        <a:p>
          <a:endParaRPr lang="en-US"/>
        </a:p>
      </dgm:t>
    </dgm:pt>
    <dgm:pt modelId="{15695DD3-863E-4697-B022-AC57E7154666}">
      <dgm:prSet/>
      <dgm:spPr/>
      <dgm:t>
        <a:bodyPr/>
        <a:lstStyle/>
        <a:p>
          <a:r>
            <a:rPr lang="en-US" dirty="0"/>
            <a:t>Proposed Pipeline</a:t>
          </a:r>
        </a:p>
      </dgm:t>
    </dgm:pt>
    <dgm:pt modelId="{728244AB-11A1-41C1-9FB4-B170888307A3}" type="parTrans" cxnId="{12007972-4E06-4AAA-B9D3-0A58BFA5B2B8}">
      <dgm:prSet/>
      <dgm:spPr/>
      <dgm:t>
        <a:bodyPr/>
        <a:lstStyle/>
        <a:p>
          <a:endParaRPr lang="en-US"/>
        </a:p>
      </dgm:t>
    </dgm:pt>
    <dgm:pt modelId="{3458BEA4-6193-4EA7-8619-D82EA600A452}" type="sibTrans" cxnId="{12007972-4E06-4AAA-B9D3-0A58BFA5B2B8}">
      <dgm:prSet/>
      <dgm:spPr/>
      <dgm:t>
        <a:bodyPr/>
        <a:lstStyle/>
        <a:p>
          <a:endParaRPr lang="en-US"/>
        </a:p>
      </dgm:t>
    </dgm:pt>
    <dgm:pt modelId="{8D0A9ED1-8CB4-4D73-B516-9D1E7906667B}" type="pres">
      <dgm:prSet presAssocID="{52D186EB-0D5F-4B68-ABD3-41C492FB1E52}" presName="linear" presStyleCnt="0">
        <dgm:presLayoutVars>
          <dgm:animLvl val="lvl"/>
          <dgm:resizeHandles val="exact"/>
        </dgm:presLayoutVars>
      </dgm:prSet>
      <dgm:spPr/>
    </dgm:pt>
    <dgm:pt modelId="{20F96B04-A13F-42F6-AB56-55CF5B647F50}" type="pres">
      <dgm:prSet presAssocID="{7F9A2720-5F18-4D1E-A507-4C626493938A}" presName="parentText" presStyleLbl="node1" presStyleIdx="0" presStyleCnt="7">
        <dgm:presLayoutVars>
          <dgm:chMax val="0"/>
          <dgm:bulletEnabled val="1"/>
        </dgm:presLayoutVars>
      </dgm:prSet>
      <dgm:spPr/>
    </dgm:pt>
    <dgm:pt modelId="{44F5C5C6-484C-43FC-8B91-86F6FC085AFC}" type="pres">
      <dgm:prSet presAssocID="{1393001B-8DD9-4537-9406-BB6E6ACE627B}" presName="spacer" presStyleCnt="0"/>
      <dgm:spPr/>
    </dgm:pt>
    <dgm:pt modelId="{EBDE790E-9794-4844-94F8-B657EFBE8D75}" type="pres">
      <dgm:prSet presAssocID="{71ECABDE-75F2-4226-BF99-3B68E1157376}" presName="parentText" presStyleLbl="node1" presStyleIdx="1" presStyleCnt="7">
        <dgm:presLayoutVars>
          <dgm:chMax val="0"/>
          <dgm:bulletEnabled val="1"/>
        </dgm:presLayoutVars>
      </dgm:prSet>
      <dgm:spPr/>
    </dgm:pt>
    <dgm:pt modelId="{4E86297E-4C00-496B-9DDF-64DA012DB536}" type="pres">
      <dgm:prSet presAssocID="{A0190236-C5AE-4087-B569-51BF916B49CA}" presName="spacer" presStyleCnt="0"/>
      <dgm:spPr/>
    </dgm:pt>
    <dgm:pt modelId="{1822CB7B-97FE-46CD-933D-67A6E12B9C32}" type="pres">
      <dgm:prSet presAssocID="{DF16C42F-B4B3-4412-A9D3-275D17BB1EA0}" presName="parentText" presStyleLbl="node1" presStyleIdx="2" presStyleCnt="7">
        <dgm:presLayoutVars>
          <dgm:chMax val="0"/>
          <dgm:bulletEnabled val="1"/>
        </dgm:presLayoutVars>
      </dgm:prSet>
      <dgm:spPr/>
    </dgm:pt>
    <dgm:pt modelId="{BF8F0BF5-12CA-468F-BF67-C86143856384}" type="pres">
      <dgm:prSet presAssocID="{DF16C42F-B4B3-4412-A9D3-275D17BB1EA0}" presName="childText" presStyleLbl="revTx" presStyleIdx="0" presStyleCnt="3">
        <dgm:presLayoutVars>
          <dgm:bulletEnabled val="1"/>
        </dgm:presLayoutVars>
      </dgm:prSet>
      <dgm:spPr/>
    </dgm:pt>
    <dgm:pt modelId="{9C7E8CBF-4026-4D72-B4FE-A7B11D0612D7}" type="pres">
      <dgm:prSet presAssocID="{82671F9B-C3EC-499A-B428-DC590FC0B8F9}" presName="parentText" presStyleLbl="node1" presStyleIdx="3" presStyleCnt="7">
        <dgm:presLayoutVars>
          <dgm:chMax val="0"/>
          <dgm:bulletEnabled val="1"/>
        </dgm:presLayoutVars>
      </dgm:prSet>
      <dgm:spPr/>
    </dgm:pt>
    <dgm:pt modelId="{95EB024D-72E7-4E21-8DD4-1E341E2F1494}" type="pres">
      <dgm:prSet presAssocID="{82671F9B-C3EC-499A-B428-DC590FC0B8F9}" presName="childText" presStyleLbl="revTx" presStyleIdx="1" presStyleCnt="3">
        <dgm:presLayoutVars>
          <dgm:bulletEnabled val="1"/>
        </dgm:presLayoutVars>
      </dgm:prSet>
      <dgm:spPr/>
    </dgm:pt>
    <dgm:pt modelId="{4A0AE390-2257-43A1-A884-A8D558B08EB6}" type="pres">
      <dgm:prSet presAssocID="{348A31F2-D2B2-4F79-AF15-F96FBF6CB3BF}" presName="parentText" presStyleLbl="node1" presStyleIdx="4" presStyleCnt="7">
        <dgm:presLayoutVars>
          <dgm:chMax val="0"/>
          <dgm:bulletEnabled val="1"/>
        </dgm:presLayoutVars>
      </dgm:prSet>
      <dgm:spPr/>
    </dgm:pt>
    <dgm:pt modelId="{0D17C350-AC20-4879-B47D-204BE7E83D0E}" type="pres">
      <dgm:prSet presAssocID="{348A31F2-D2B2-4F79-AF15-F96FBF6CB3BF}" presName="childText" presStyleLbl="revTx" presStyleIdx="2" presStyleCnt="3">
        <dgm:presLayoutVars>
          <dgm:bulletEnabled val="1"/>
        </dgm:presLayoutVars>
      </dgm:prSet>
      <dgm:spPr/>
    </dgm:pt>
    <dgm:pt modelId="{5DFB22ED-79A2-4C8C-A7E2-0659A9FCC37D}" type="pres">
      <dgm:prSet presAssocID="{4125D94B-E0C1-416F-841B-2DA225F5B673}" presName="parentText" presStyleLbl="node1" presStyleIdx="5" presStyleCnt="7">
        <dgm:presLayoutVars>
          <dgm:chMax val="0"/>
          <dgm:bulletEnabled val="1"/>
        </dgm:presLayoutVars>
      </dgm:prSet>
      <dgm:spPr/>
    </dgm:pt>
    <dgm:pt modelId="{8F9D8B32-DCC0-4615-B0EF-11136FC7DB54}" type="pres">
      <dgm:prSet presAssocID="{229738B1-EB06-421E-8C71-B99E8FBB18CE}" presName="spacer" presStyleCnt="0"/>
      <dgm:spPr/>
    </dgm:pt>
    <dgm:pt modelId="{3CEFA599-09D5-4529-90FA-29E6A4EF035D}" type="pres">
      <dgm:prSet presAssocID="{0B1A9C99-029B-42D8-8325-89F91D7FF939}" presName="parentText" presStyleLbl="node1" presStyleIdx="6" presStyleCnt="7">
        <dgm:presLayoutVars>
          <dgm:chMax val="0"/>
          <dgm:bulletEnabled val="1"/>
        </dgm:presLayoutVars>
      </dgm:prSet>
      <dgm:spPr/>
    </dgm:pt>
  </dgm:ptLst>
  <dgm:cxnLst>
    <dgm:cxn modelId="{D4867909-E274-444E-975A-40B6C630417D}" srcId="{52D186EB-0D5F-4B68-ABD3-41C492FB1E52}" destId="{71ECABDE-75F2-4226-BF99-3B68E1157376}" srcOrd="1" destOrd="0" parTransId="{1F3F6A07-05BB-43F8-8319-330B9302A1C0}" sibTransId="{A0190236-C5AE-4087-B569-51BF916B49CA}"/>
    <dgm:cxn modelId="{181B390D-854E-4B59-9C24-59030E1163DF}" type="presOf" srcId="{71ECABDE-75F2-4226-BF99-3B68E1157376}" destId="{EBDE790E-9794-4844-94F8-B657EFBE8D75}" srcOrd="0" destOrd="0" presId="urn:microsoft.com/office/officeart/2005/8/layout/vList2"/>
    <dgm:cxn modelId="{1304AE1C-FF42-4C4F-9014-FA89D291319F}" type="presOf" srcId="{15695DD3-863E-4697-B022-AC57E7154666}" destId="{BF8F0BF5-12CA-468F-BF67-C86143856384}" srcOrd="0" destOrd="3" presId="urn:microsoft.com/office/officeart/2005/8/layout/vList2"/>
    <dgm:cxn modelId="{45946A20-8B17-4FBF-B524-93D6FC6396CF}" type="presOf" srcId="{82671F9B-C3EC-499A-B428-DC590FC0B8F9}" destId="{9C7E8CBF-4026-4D72-B4FE-A7B11D0612D7}" srcOrd="0" destOrd="0" presId="urn:microsoft.com/office/officeart/2005/8/layout/vList2"/>
    <dgm:cxn modelId="{18309720-8EC7-4939-8236-E815C858AEB7}" srcId="{348A31F2-D2B2-4F79-AF15-F96FBF6CB3BF}" destId="{4ABB58B2-EA04-4568-96AA-1B5575CE2B0F}" srcOrd="0" destOrd="0" parTransId="{FF35C556-96AC-4285-8B3B-48DB2615F0AA}" sibTransId="{0A47824D-8AA6-4238-9FEF-4A5DCD324354}"/>
    <dgm:cxn modelId="{A969AE2F-3E61-4EE8-AF5C-9A38F528BD4D}" type="presOf" srcId="{348A31F2-D2B2-4F79-AF15-F96FBF6CB3BF}" destId="{4A0AE390-2257-43A1-A884-A8D558B08EB6}" srcOrd="0" destOrd="0" presId="urn:microsoft.com/office/officeart/2005/8/layout/vList2"/>
    <dgm:cxn modelId="{9DCD353C-2F85-4E11-8BF5-8FE0BA331B7E}" srcId="{52D186EB-0D5F-4B68-ABD3-41C492FB1E52}" destId="{348A31F2-D2B2-4F79-AF15-F96FBF6CB3BF}" srcOrd="4" destOrd="0" parTransId="{962209DD-35A5-4A73-A180-1E4EE46E6C9E}" sibTransId="{DFBAEC7F-CC23-497E-9120-EDC838C366A1}"/>
    <dgm:cxn modelId="{8B67423E-DABE-4AAE-99CC-F0452848BE78}" srcId="{82671F9B-C3EC-499A-B428-DC590FC0B8F9}" destId="{000B762D-AD0C-4786-BF97-270519D55B2E}" srcOrd="2" destOrd="0" parTransId="{7732C6AD-F880-41E2-AFD2-F64122553B0E}" sibTransId="{D97902A5-E6FF-4E86-B258-9BDAE2839FE3}"/>
    <dgm:cxn modelId="{D1983540-25A6-456E-B8CB-9AF2EE11D2F9}" srcId="{348A31F2-D2B2-4F79-AF15-F96FBF6CB3BF}" destId="{FDA5F3BC-B7E2-47E6-AD0B-5D2FADDF9D5B}" srcOrd="1" destOrd="0" parTransId="{D85D25E7-82B2-4B7D-871A-D8BB5B12F7D9}" sibTransId="{8BC51E27-DD21-4731-8263-3EC49443910C}"/>
    <dgm:cxn modelId="{6BE02941-CBCA-41B0-AA15-10FE7127C087}" type="presOf" srcId="{F631BA50-E809-40BF-AF10-FCBB51F706F8}" destId="{BF8F0BF5-12CA-468F-BF67-C86143856384}" srcOrd="0" destOrd="2" presId="urn:microsoft.com/office/officeart/2005/8/layout/vList2"/>
    <dgm:cxn modelId="{C6903364-25A3-4053-A34F-B3AC088B9D6A}" type="presOf" srcId="{4ABB58B2-EA04-4568-96AA-1B5575CE2B0F}" destId="{0D17C350-AC20-4879-B47D-204BE7E83D0E}" srcOrd="0" destOrd="0" presId="urn:microsoft.com/office/officeart/2005/8/layout/vList2"/>
    <dgm:cxn modelId="{239F8766-0C06-4555-9DB8-BE62B4446BB2}" type="presOf" srcId="{52D186EB-0D5F-4B68-ABD3-41C492FB1E52}" destId="{8D0A9ED1-8CB4-4D73-B516-9D1E7906667B}" srcOrd="0" destOrd="0" presId="urn:microsoft.com/office/officeart/2005/8/layout/vList2"/>
    <dgm:cxn modelId="{FBC9E06B-6B5C-49DD-BBB2-511D9575AE4A}" srcId="{82671F9B-C3EC-499A-B428-DC590FC0B8F9}" destId="{5AD21BB7-58BA-429D-9D65-A6C1416DF548}" srcOrd="1" destOrd="0" parTransId="{AD6FAF2D-D8A0-41DB-93F1-D2BE517A53A5}" sibTransId="{8C8C9F2B-E301-4087-9EAF-6A1973D4029A}"/>
    <dgm:cxn modelId="{EEF21E6D-4825-4057-934A-FE8F13804BAF}" type="presOf" srcId="{FDA5F3BC-B7E2-47E6-AD0B-5D2FADDF9D5B}" destId="{0D17C350-AC20-4879-B47D-204BE7E83D0E}" srcOrd="0" destOrd="1" presId="urn:microsoft.com/office/officeart/2005/8/layout/vList2"/>
    <dgm:cxn modelId="{B64EEE4D-52F2-4E5F-99F0-FD010E8A35F2}" type="presOf" srcId="{94CD0BA6-B87E-4BF0-BBDE-0E9D661DF826}" destId="{BF8F0BF5-12CA-468F-BF67-C86143856384}" srcOrd="0" destOrd="0" presId="urn:microsoft.com/office/officeart/2005/8/layout/vList2"/>
    <dgm:cxn modelId="{12007972-4E06-4AAA-B9D3-0A58BFA5B2B8}" srcId="{DF16C42F-B4B3-4412-A9D3-275D17BB1EA0}" destId="{15695DD3-863E-4697-B022-AC57E7154666}" srcOrd="3" destOrd="0" parTransId="{728244AB-11A1-41C1-9FB4-B170888307A3}" sibTransId="{3458BEA4-6193-4EA7-8619-D82EA600A452}"/>
    <dgm:cxn modelId="{0C905678-5F18-43DA-B8AC-983F82DD88F6}" type="presOf" srcId="{4125D94B-E0C1-416F-841B-2DA225F5B673}" destId="{5DFB22ED-79A2-4C8C-A7E2-0659A9FCC37D}" srcOrd="0" destOrd="0" presId="urn:microsoft.com/office/officeart/2005/8/layout/vList2"/>
    <dgm:cxn modelId="{FFF6CF7D-BB8A-4DDD-A90A-A9547C331C81}" srcId="{52D186EB-0D5F-4B68-ABD3-41C492FB1E52}" destId="{DF16C42F-B4B3-4412-A9D3-275D17BB1EA0}" srcOrd="2" destOrd="0" parTransId="{D6355749-CBE9-47BA-AE59-8F09546E9B9E}" sibTransId="{21687210-0643-4C42-A395-3AEB163CC170}"/>
    <dgm:cxn modelId="{53BB1E7F-41AC-4FD6-A619-A3BDC8BFE64C}" type="presOf" srcId="{C8C59CFB-BFE1-4F07-BA77-B6BA40D75EE7}" destId="{BF8F0BF5-12CA-468F-BF67-C86143856384}" srcOrd="0" destOrd="1" presId="urn:microsoft.com/office/officeart/2005/8/layout/vList2"/>
    <dgm:cxn modelId="{6224D981-CF83-42B5-BE89-4FFB076A1BC8}" type="presOf" srcId="{5AD21BB7-58BA-429D-9D65-A6C1416DF548}" destId="{95EB024D-72E7-4E21-8DD4-1E341E2F1494}" srcOrd="0" destOrd="1" presId="urn:microsoft.com/office/officeart/2005/8/layout/vList2"/>
    <dgm:cxn modelId="{0079F782-C369-41A9-A7A8-B183F9485B2B}" type="presOf" srcId="{0B1A9C99-029B-42D8-8325-89F91D7FF939}" destId="{3CEFA599-09D5-4529-90FA-29E6A4EF035D}" srcOrd="0" destOrd="0" presId="urn:microsoft.com/office/officeart/2005/8/layout/vList2"/>
    <dgm:cxn modelId="{91DC3693-2F5F-43F6-B434-AB3DA9456734}" type="presOf" srcId="{000B762D-AD0C-4786-BF97-270519D55B2E}" destId="{95EB024D-72E7-4E21-8DD4-1E341E2F1494}" srcOrd="0" destOrd="2" presId="urn:microsoft.com/office/officeart/2005/8/layout/vList2"/>
    <dgm:cxn modelId="{2EC3BFB4-528E-4196-9464-A1199FB975DC}" srcId="{DF16C42F-B4B3-4412-A9D3-275D17BB1EA0}" destId="{94CD0BA6-B87E-4BF0-BBDE-0E9D661DF826}" srcOrd="0" destOrd="0" parTransId="{D51118EC-B488-4C97-9365-2252020FBC39}" sibTransId="{87755A98-5958-4A92-8C49-817A351ED0D9}"/>
    <dgm:cxn modelId="{26C3D0BF-478F-4CD5-BD60-B98BFC6DBC6F}" type="presOf" srcId="{D4D3EE29-4222-4165-9A0D-FDAC30E89227}" destId="{95EB024D-72E7-4E21-8DD4-1E341E2F1494}" srcOrd="0" destOrd="0" presId="urn:microsoft.com/office/officeart/2005/8/layout/vList2"/>
    <dgm:cxn modelId="{870C7CC9-C378-49CC-A1C7-1D2C4A51F1C0}" type="presOf" srcId="{DF16C42F-B4B3-4412-A9D3-275D17BB1EA0}" destId="{1822CB7B-97FE-46CD-933D-67A6E12B9C32}" srcOrd="0" destOrd="0" presId="urn:microsoft.com/office/officeart/2005/8/layout/vList2"/>
    <dgm:cxn modelId="{C1E191CA-1685-46A2-8549-63117B15AB45}" srcId="{DF16C42F-B4B3-4412-A9D3-275D17BB1EA0}" destId="{F631BA50-E809-40BF-AF10-FCBB51F706F8}" srcOrd="2" destOrd="0" parTransId="{C9DAB4EF-D961-42BB-B6C0-2C634AAE783E}" sibTransId="{38FFB635-8C06-422B-BA6C-0E0BDDA954D0}"/>
    <dgm:cxn modelId="{B0DC5BCC-BDDD-4EB0-83E6-B48AF0E7200C}" srcId="{82671F9B-C3EC-499A-B428-DC590FC0B8F9}" destId="{D4D3EE29-4222-4165-9A0D-FDAC30E89227}" srcOrd="0" destOrd="0" parTransId="{21A0E1A9-6752-4458-893E-61B6BD4F14D6}" sibTransId="{B4CEE1D7-854F-47E7-9826-21ADE2A42AE9}"/>
    <dgm:cxn modelId="{F03D13CE-06B5-449D-986A-6F7F208C3D2C}" type="presOf" srcId="{7F9A2720-5F18-4D1E-A507-4C626493938A}" destId="{20F96B04-A13F-42F6-AB56-55CF5B647F50}" srcOrd="0" destOrd="0" presId="urn:microsoft.com/office/officeart/2005/8/layout/vList2"/>
    <dgm:cxn modelId="{F61A55D3-C1C0-4855-AED8-A1066B6047F2}" srcId="{52D186EB-0D5F-4B68-ABD3-41C492FB1E52}" destId="{0B1A9C99-029B-42D8-8325-89F91D7FF939}" srcOrd="6" destOrd="0" parTransId="{FD369342-17BB-4465-8448-85CD1B4451E6}" sibTransId="{6D4EBA8C-9873-4076-8FCA-5703EA033B74}"/>
    <dgm:cxn modelId="{0845DDD8-99E4-4CFF-824C-1590EE44D97C}" srcId="{52D186EB-0D5F-4B68-ABD3-41C492FB1E52}" destId="{7F9A2720-5F18-4D1E-A507-4C626493938A}" srcOrd="0" destOrd="0" parTransId="{F2DF03F8-12FB-449E-B0BC-B4F60D56F090}" sibTransId="{1393001B-8DD9-4537-9406-BB6E6ACE627B}"/>
    <dgm:cxn modelId="{1E679AE9-611B-475D-AB51-6D7C636CAAC7}" srcId="{52D186EB-0D5F-4B68-ABD3-41C492FB1E52}" destId="{4125D94B-E0C1-416F-841B-2DA225F5B673}" srcOrd="5" destOrd="0" parTransId="{1A36FBD3-CA32-4C50-8F53-3BADF57087AF}" sibTransId="{229738B1-EB06-421E-8C71-B99E8FBB18CE}"/>
    <dgm:cxn modelId="{38E47EEC-641B-43C3-B6CE-F87BD71E1BB6}" srcId="{DF16C42F-B4B3-4412-A9D3-275D17BB1EA0}" destId="{C8C59CFB-BFE1-4F07-BA77-B6BA40D75EE7}" srcOrd="1" destOrd="0" parTransId="{9618E91D-730D-443F-9CB2-F0808D825AFB}" sibTransId="{A8A55CD8-A20F-40A7-B464-4C072218ADE8}"/>
    <dgm:cxn modelId="{08594DFD-45B2-402F-A61A-3159170F92AA}" srcId="{52D186EB-0D5F-4B68-ABD3-41C492FB1E52}" destId="{82671F9B-C3EC-499A-B428-DC590FC0B8F9}" srcOrd="3" destOrd="0" parTransId="{2CEE8079-D26E-4C25-B458-98CD229B6E1A}" sibTransId="{3080509D-DD6E-4B30-A6F1-D71162D58DDB}"/>
    <dgm:cxn modelId="{D7C720D0-45DE-4F34-A619-BA2879AB796E}" type="presParOf" srcId="{8D0A9ED1-8CB4-4D73-B516-9D1E7906667B}" destId="{20F96B04-A13F-42F6-AB56-55CF5B647F50}" srcOrd="0" destOrd="0" presId="urn:microsoft.com/office/officeart/2005/8/layout/vList2"/>
    <dgm:cxn modelId="{C3DFD147-73F2-40B8-B407-A80693B1E5B4}" type="presParOf" srcId="{8D0A9ED1-8CB4-4D73-B516-9D1E7906667B}" destId="{44F5C5C6-484C-43FC-8B91-86F6FC085AFC}" srcOrd="1" destOrd="0" presId="urn:microsoft.com/office/officeart/2005/8/layout/vList2"/>
    <dgm:cxn modelId="{C34607A8-A126-4746-8660-CE5A2DE8652C}" type="presParOf" srcId="{8D0A9ED1-8CB4-4D73-B516-9D1E7906667B}" destId="{EBDE790E-9794-4844-94F8-B657EFBE8D75}" srcOrd="2" destOrd="0" presId="urn:microsoft.com/office/officeart/2005/8/layout/vList2"/>
    <dgm:cxn modelId="{4379ACC2-02F2-4CA3-B690-E9F3FEE6BB5B}" type="presParOf" srcId="{8D0A9ED1-8CB4-4D73-B516-9D1E7906667B}" destId="{4E86297E-4C00-496B-9DDF-64DA012DB536}" srcOrd="3" destOrd="0" presId="urn:microsoft.com/office/officeart/2005/8/layout/vList2"/>
    <dgm:cxn modelId="{BEE0D8C0-859C-449B-B062-DC9F55EADEDD}" type="presParOf" srcId="{8D0A9ED1-8CB4-4D73-B516-9D1E7906667B}" destId="{1822CB7B-97FE-46CD-933D-67A6E12B9C32}" srcOrd="4" destOrd="0" presId="urn:microsoft.com/office/officeart/2005/8/layout/vList2"/>
    <dgm:cxn modelId="{E90F44DC-C6DD-47F5-84F2-E54A3E597FA2}" type="presParOf" srcId="{8D0A9ED1-8CB4-4D73-B516-9D1E7906667B}" destId="{BF8F0BF5-12CA-468F-BF67-C86143856384}" srcOrd="5" destOrd="0" presId="urn:microsoft.com/office/officeart/2005/8/layout/vList2"/>
    <dgm:cxn modelId="{9C2A9F7C-B3AB-4B64-BF92-C763A223E5C6}" type="presParOf" srcId="{8D0A9ED1-8CB4-4D73-B516-9D1E7906667B}" destId="{9C7E8CBF-4026-4D72-B4FE-A7B11D0612D7}" srcOrd="6" destOrd="0" presId="urn:microsoft.com/office/officeart/2005/8/layout/vList2"/>
    <dgm:cxn modelId="{903609F9-E1CB-4252-9154-F39812ABA9C2}" type="presParOf" srcId="{8D0A9ED1-8CB4-4D73-B516-9D1E7906667B}" destId="{95EB024D-72E7-4E21-8DD4-1E341E2F1494}" srcOrd="7" destOrd="0" presId="urn:microsoft.com/office/officeart/2005/8/layout/vList2"/>
    <dgm:cxn modelId="{1EC3EE88-9E39-49F4-AA3A-F74F30659CF4}" type="presParOf" srcId="{8D0A9ED1-8CB4-4D73-B516-9D1E7906667B}" destId="{4A0AE390-2257-43A1-A884-A8D558B08EB6}" srcOrd="8" destOrd="0" presId="urn:microsoft.com/office/officeart/2005/8/layout/vList2"/>
    <dgm:cxn modelId="{5521B09C-BC7F-4BA5-90B0-EE1564B53214}" type="presParOf" srcId="{8D0A9ED1-8CB4-4D73-B516-9D1E7906667B}" destId="{0D17C350-AC20-4879-B47D-204BE7E83D0E}" srcOrd="9" destOrd="0" presId="urn:microsoft.com/office/officeart/2005/8/layout/vList2"/>
    <dgm:cxn modelId="{CA4F906C-EFE5-4E24-81E2-BF4263C08F79}" type="presParOf" srcId="{8D0A9ED1-8CB4-4D73-B516-9D1E7906667B}" destId="{5DFB22ED-79A2-4C8C-A7E2-0659A9FCC37D}" srcOrd="10" destOrd="0" presId="urn:microsoft.com/office/officeart/2005/8/layout/vList2"/>
    <dgm:cxn modelId="{BF7341B8-EE84-4678-8D42-92FBF988F3D8}" type="presParOf" srcId="{8D0A9ED1-8CB4-4D73-B516-9D1E7906667B}" destId="{8F9D8B32-DCC0-4615-B0EF-11136FC7DB54}" srcOrd="11" destOrd="0" presId="urn:microsoft.com/office/officeart/2005/8/layout/vList2"/>
    <dgm:cxn modelId="{2DB3874F-748D-4674-8F0A-5FBF9AFB39FE}" type="presParOf" srcId="{8D0A9ED1-8CB4-4D73-B516-9D1E7906667B}" destId="{3CEFA599-09D5-4529-90FA-29E6A4EF035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D186EB-0D5F-4B68-ABD3-41C492FB1E5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F9A2720-5F18-4D1E-A507-4C626493938A}">
      <dgm:prSet/>
      <dgm:spPr>
        <a:solidFill>
          <a:schemeClr val="bg2">
            <a:lumMod val="50000"/>
          </a:schemeClr>
        </a:solidFill>
      </dgm:spPr>
      <dgm:t>
        <a:bodyPr/>
        <a:lstStyle/>
        <a:p>
          <a:r>
            <a:rPr lang="en-US"/>
            <a:t>Ornet</a:t>
          </a:r>
        </a:p>
      </dgm:t>
    </dgm:pt>
    <dgm:pt modelId="{F2DF03F8-12FB-449E-B0BC-B4F60D56F090}" type="parTrans" cxnId="{0845DDD8-99E4-4CFF-824C-1590EE44D97C}">
      <dgm:prSet/>
      <dgm:spPr/>
      <dgm:t>
        <a:bodyPr/>
        <a:lstStyle/>
        <a:p>
          <a:endParaRPr lang="en-US"/>
        </a:p>
      </dgm:t>
    </dgm:pt>
    <dgm:pt modelId="{1393001B-8DD9-4537-9406-BB6E6ACE627B}" type="sibTrans" cxnId="{0845DDD8-99E4-4CFF-824C-1590EE44D97C}">
      <dgm:prSet/>
      <dgm:spPr/>
      <dgm:t>
        <a:bodyPr/>
        <a:lstStyle/>
        <a:p>
          <a:endParaRPr lang="en-US"/>
        </a:p>
      </dgm:t>
    </dgm:pt>
    <dgm:pt modelId="{71ECABDE-75F2-4226-BF99-3B68E1157376}">
      <dgm:prSet/>
      <dgm:spPr>
        <a:solidFill>
          <a:srgbClr val="767171"/>
        </a:solidFill>
      </dgm:spPr>
      <dgm:t>
        <a:bodyPr/>
        <a:lstStyle/>
        <a:p>
          <a:r>
            <a:rPr lang="en-US" dirty="0"/>
            <a:t>Outline</a:t>
          </a:r>
        </a:p>
      </dgm:t>
    </dgm:pt>
    <dgm:pt modelId="{1F3F6A07-05BB-43F8-8319-330B9302A1C0}" type="parTrans" cxnId="{D4867909-E274-444E-975A-40B6C630417D}">
      <dgm:prSet/>
      <dgm:spPr/>
      <dgm:t>
        <a:bodyPr/>
        <a:lstStyle/>
        <a:p>
          <a:endParaRPr lang="en-US"/>
        </a:p>
      </dgm:t>
    </dgm:pt>
    <dgm:pt modelId="{A0190236-C5AE-4087-B569-51BF916B49CA}" type="sibTrans" cxnId="{D4867909-E274-444E-975A-40B6C630417D}">
      <dgm:prSet/>
      <dgm:spPr/>
      <dgm:t>
        <a:bodyPr/>
        <a:lstStyle/>
        <a:p>
          <a:endParaRPr lang="en-US"/>
        </a:p>
      </dgm:t>
    </dgm:pt>
    <dgm:pt modelId="{DF16C42F-B4B3-4412-A9D3-275D17BB1EA0}">
      <dgm:prSet/>
      <dgm:spPr>
        <a:solidFill>
          <a:schemeClr val="bg2">
            <a:lumMod val="50000"/>
          </a:schemeClr>
        </a:solidFill>
      </dgm:spPr>
      <dgm:t>
        <a:bodyPr/>
        <a:lstStyle/>
        <a:p>
          <a:r>
            <a:rPr lang="en-US"/>
            <a:t>Introduction</a:t>
          </a:r>
        </a:p>
      </dgm:t>
    </dgm:pt>
    <dgm:pt modelId="{D6355749-CBE9-47BA-AE59-8F09546E9B9E}" type="parTrans" cxnId="{FFF6CF7D-BB8A-4DDD-A90A-A9547C331C81}">
      <dgm:prSet/>
      <dgm:spPr/>
      <dgm:t>
        <a:bodyPr/>
        <a:lstStyle/>
        <a:p>
          <a:endParaRPr lang="en-US"/>
        </a:p>
      </dgm:t>
    </dgm:pt>
    <dgm:pt modelId="{21687210-0643-4C42-A395-3AEB163CC170}" type="sibTrans" cxnId="{FFF6CF7D-BB8A-4DDD-A90A-A9547C331C81}">
      <dgm:prSet/>
      <dgm:spPr/>
      <dgm:t>
        <a:bodyPr/>
        <a:lstStyle/>
        <a:p>
          <a:endParaRPr lang="en-US"/>
        </a:p>
      </dgm:t>
    </dgm:pt>
    <dgm:pt modelId="{94CD0BA6-B87E-4BF0-BBDE-0E9D661DF826}">
      <dgm:prSet/>
      <dgm:spPr/>
      <dgm:t>
        <a:bodyPr/>
        <a:lstStyle/>
        <a:p>
          <a:r>
            <a:rPr lang="en-US" dirty="0"/>
            <a:t>Image Analysis Background</a:t>
          </a:r>
        </a:p>
      </dgm:t>
    </dgm:pt>
    <dgm:pt modelId="{D51118EC-B488-4C97-9365-2252020FBC39}" type="parTrans" cxnId="{2EC3BFB4-528E-4196-9464-A1199FB975DC}">
      <dgm:prSet/>
      <dgm:spPr/>
      <dgm:t>
        <a:bodyPr/>
        <a:lstStyle/>
        <a:p>
          <a:endParaRPr lang="en-US"/>
        </a:p>
      </dgm:t>
    </dgm:pt>
    <dgm:pt modelId="{87755A98-5958-4A92-8C49-817A351ED0D9}" type="sibTrans" cxnId="{2EC3BFB4-528E-4196-9464-A1199FB975DC}">
      <dgm:prSet/>
      <dgm:spPr/>
      <dgm:t>
        <a:bodyPr/>
        <a:lstStyle/>
        <a:p>
          <a:endParaRPr lang="en-US"/>
        </a:p>
      </dgm:t>
    </dgm:pt>
    <dgm:pt modelId="{82671F9B-C3EC-499A-B428-DC590FC0B8F9}">
      <dgm:prSet/>
      <dgm:spPr>
        <a:solidFill>
          <a:srgbClr val="767171"/>
        </a:solidFill>
      </dgm:spPr>
      <dgm:t>
        <a:bodyPr/>
        <a:lstStyle/>
        <a:p>
          <a:r>
            <a:rPr lang="en-US" dirty="0"/>
            <a:t>Segmentation</a:t>
          </a:r>
        </a:p>
      </dgm:t>
    </dgm:pt>
    <dgm:pt modelId="{2CEE8079-D26E-4C25-B458-98CD229B6E1A}" type="parTrans" cxnId="{08594DFD-45B2-402F-A61A-3159170F92AA}">
      <dgm:prSet/>
      <dgm:spPr/>
      <dgm:t>
        <a:bodyPr/>
        <a:lstStyle/>
        <a:p>
          <a:endParaRPr lang="en-US"/>
        </a:p>
      </dgm:t>
    </dgm:pt>
    <dgm:pt modelId="{3080509D-DD6E-4B30-A6F1-D71162D58DDB}" type="sibTrans" cxnId="{08594DFD-45B2-402F-A61A-3159170F92AA}">
      <dgm:prSet/>
      <dgm:spPr/>
      <dgm:t>
        <a:bodyPr/>
        <a:lstStyle/>
        <a:p>
          <a:endParaRPr lang="en-US"/>
        </a:p>
      </dgm:t>
    </dgm:pt>
    <dgm:pt modelId="{348A31F2-D2B2-4F79-AF15-F96FBF6CB3BF}">
      <dgm:prSet/>
      <dgm:spPr>
        <a:solidFill>
          <a:srgbClr val="767171"/>
        </a:solidFill>
      </dgm:spPr>
      <dgm:t>
        <a:bodyPr/>
        <a:lstStyle/>
        <a:p>
          <a:r>
            <a:rPr lang="en-US"/>
            <a:t>Network Engineering</a:t>
          </a:r>
        </a:p>
      </dgm:t>
    </dgm:pt>
    <dgm:pt modelId="{962209DD-35A5-4A73-A180-1E4EE46E6C9E}" type="parTrans" cxnId="{9DCD353C-2F85-4E11-8BF5-8FE0BA331B7E}">
      <dgm:prSet/>
      <dgm:spPr/>
      <dgm:t>
        <a:bodyPr/>
        <a:lstStyle/>
        <a:p>
          <a:endParaRPr lang="en-US"/>
        </a:p>
      </dgm:t>
    </dgm:pt>
    <dgm:pt modelId="{DFBAEC7F-CC23-497E-9120-EDC838C366A1}" type="sibTrans" cxnId="{9DCD353C-2F85-4E11-8BF5-8FE0BA331B7E}">
      <dgm:prSet/>
      <dgm:spPr/>
      <dgm:t>
        <a:bodyPr/>
        <a:lstStyle/>
        <a:p>
          <a:endParaRPr lang="en-US"/>
        </a:p>
      </dgm:t>
    </dgm:pt>
    <dgm:pt modelId="{4ABB58B2-EA04-4568-96AA-1B5575CE2B0F}">
      <dgm:prSet/>
      <dgm:spPr/>
      <dgm:t>
        <a:bodyPr/>
        <a:lstStyle/>
        <a:p>
          <a:r>
            <a:rPr lang="en-US" dirty="0"/>
            <a:t>Determining Nodes</a:t>
          </a:r>
        </a:p>
      </dgm:t>
    </dgm:pt>
    <dgm:pt modelId="{FF35C556-96AC-4285-8B3B-48DB2615F0AA}" type="parTrans" cxnId="{18309720-8EC7-4939-8236-E815C858AEB7}">
      <dgm:prSet/>
      <dgm:spPr/>
      <dgm:t>
        <a:bodyPr/>
        <a:lstStyle/>
        <a:p>
          <a:endParaRPr lang="en-US"/>
        </a:p>
      </dgm:t>
    </dgm:pt>
    <dgm:pt modelId="{0A47824D-8AA6-4238-9FEF-4A5DCD324354}" type="sibTrans" cxnId="{18309720-8EC7-4939-8236-E815C858AEB7}">
      <dgm:prSet/>
      <dgm:spPr/>
      <dgm:t>
        <a:bodyPr/>
        <a:lstStyle/>
        <a:p>
          <a:endParaRPr lang="en-US"/>
        </a:p>
      </dgm:t>
    </dgm:pt>
    <dgm:pt modelId="{FDA5F3BC-B7E2-47E6-AD0B-5D2FADDF9D5B}">
      <dgm:prSet/>
      <dgm:spPr/>
      <dgm:t>
        <a:bodyPr/>
        <a:lstStyle/>
        <a:p>
          <a:r>
            <a:rPr lang="en-US"/>
            <a:t>Edges and Affinities</a:t>
          </a:r>
        </a:p>
      </dgm:t>
    </dgm:pt>
    <dgm:pt modelId="{D85D25E7-82B2-4B7D-871A-D8BB5B12F7D9}" type="parTrans" cxnId="{D1983540-25A6-456E-B8CB-9AF2EE11D2F9}">
      <dgm:prSet/>
      <dgm:spPr/>
      <dgm:t>
        <a:bodyPr/>
        <a:lstStyle/>
        <a:p>
          <a:endParaRPr lang="en-US"/>
        </a:p>
      </dgm:t>
    </dgm:pt>
    <dgm:pt modelId="{8BC51E27-DD21-4731-8263-3EC49443910C}" type="sibTrans" cxnId="{D1983540-25A6-456E-B8CB-9AF2EE11D2F9}">
      <dgm:prSet/>
      <dgm:spPr/>
      <dgm:t>
        <a:bodyPr/>
        <a:lstStyle/>
        <a:p>
          <a:endParaRPr lang="en-US"/>
        </a:p>
      </dgm:t>
    </dgm:pt>
    <dgm:pt modelId="{4125D94B-E0C1-416F-841B-2DA225F5B673}">
      <dgm:prSet/>
      <dgm:spPr>
        <a:solidFill>
          <a:srgbClr val="767171"/>
        </a:solidFill>
      </dgm:spPr>
      <dgm:t>
        <a:bodyPr/>
        <a:lstStyle/>
        <a:p>
          <a:r>
            <a:rPr lang="en-US"/>
            <a:t>Network Analysis</a:t>
          </a:r>
        </a:p>
      </dgm:t>
    </dgm:pt>
    <dgm:pt modelId="{1A36FBD3-CA32-4C50-8F53-3BADF57087AF}" type="parTrans" cxnId="{1E679AE9-611B-475D-AB51-6D7C636CAAC7}">
      <dgm:prSet/>
      <dgm:spPr/>
      <dgm:t>
        <a:bodyPr/>
        <a:lstStyle/>
        <a:p>
          <a:endParaRPr lang="en-US"/>
        </a:p>
      </dgm:t>
    </dgm:pt>
    <dgm:pt modelId="{229738B1-EB06-421E-8C71-B99E8FBB18CE}" type="sibTrans" cxnId="{1E679AE9-611B-475D-AB51-6D7C636CAAC7}">
      <dgm:prSet/>
      <dgm:spPr/>
      <dgm:t>
        <a:bodyPr/>
        <a:lstStyle/>
        <a:p>
          <a:endParaRPr lang="en-US"/>
        </a:p>
      </dgm:t>
    </dgm:pt>
    <dgm:pt modelId="{0B1A9C99-029B-42D8-8325-89F91D7FF939}">
      <dgm:prSet/>
      <dgm:spPr>
        <a:solidFill>
          <a:srgbClr val="FF0000"/>
        </a:solidFill>
      </dgm:spPr>
      <dgm:t>
        <a:bodyPr/>
        <a:lstStyle/>
        <a:p>
          <a:r>
            <a:rPr lang="en-US"/>
            <a:t>Conclusion/Next Steps for Ornet</a:t>
          </a:r>
        </a:p>
      </dgm:t>
    </dgm:pt>
    <dgm:pt modelId="{FD369342-17BB-4465-8448-85CD1B4451E6}" type="parTrans" cxnId="{F61A55D3-C1C0-4855-AED8-A1066B6047F2}">
      <dgm:prSet/>
      <dgm:spPr/>
      <dgm:t>
        <a:bodyPr/>
        <a:lstStyle/>
        <a:p>
          <a:endParaRPr lang="en-US"/>
        </a:p>
      </dgm:t>
    </dgm:pt>
    <dgm:pt modelId="{6D4EBA8C-9873-4076-8FCA-5703EA033B74}" type="sibTrans" cxnId="{F61A55D3-C1C0-4855-AED8-A1066B6047F2}">
      <dgm:prSet/>
      <dgm:spPr/>
      <dgm:t>
        <a:bodyPr/>
        <a:lstStyle/>
        <a:p>
          <a:endParaRPr lang="en-US"/>
        </a:p>
      </dgm:t>
    </dgm:pt>
    <dgm:pt modelId="{D4D3EE29-4222-4165-9A0D-FDAC30E89227}">
      <dgm:prSet/>
      <dgm:spPr>
        <a:solidFill>
          <a:schemeClr val="bg1"/>
        </a:solidFill>
      </dgm:spPr>
      <dgm:t>
        <a:bodyPr/>
        <a:lstStyle/>
        <a:p>
          <a:r>
            <a:rPr lang="en-US" dirty="0"/>
            <a:t>Classical Approach</a:t>
          </a:r>
        </a:p>
      </dgm:t>
    </dgm:pt>
    <dgm:pt modelId="{21A0E1A9-6752-4458-893E-61B6BD4F14D6}" type="parTrans" cxnId="{B0DC5BCC-BDDD-4EB0-83E6-B48AF0E7200C}">
      <dgm:prSet/>
      <dgm:spPr/>
      <dgm:t>
        <a:bodyPr/>
        <a:lstStyle/>
        <a:p>
          <a:endParaRPr lang="en-US"/>
        </a:p>
      </dgm:t>
    </dgm:pt>
    <dgm:pt modelId="{B4CEE1D7-854F-47E7-9826-21ADE2A42AE9}" type="sibTrans" cxnId="{B0DC5BCC-BDDD-4EB0-83E6-B48AF0E7200C}">
      <dgm:prSet/>
      <dgm:spPr/>
      <dgm:t>
        <a:bodyPr/>
        <a:lstStyle/>
        <a:p>
          <a:endParaRPr lang="en-US"/>
        </a:p>
      </dgm:t>
    </dgm:pt>
    <dgm:pt modelId="{5AD21BB7-58BA-429D-9D65-A6C1416DF548}">
      <dgm:prSet/>
      <dgm:spPr>
        <a:solidFill>
          <a:schemeClr val="bg1"/>
        </a:solidFill>
      </dgm:spPr>
      <dgm:t>
        <a:bodyPr/>
        <a:lstStyle/>
        <a:p>
          <a:r>
            <a:rPr lang="en-US" dirty="0"/>
            <a:t>Deformable contours</a:t>
          </a:r>
        </a:p>
      </dgm:t>
    </dgm:pt>
    <dgm:pt modelId="{AD6FAF2D-D8A0-41DB-93F1-D2BE517A53A5}" type="parTrans" cxnId="{FBC9E06B-6B5C-49DD-BBB2-511D9575AE4A}">
      <dgm:prSet/>
      <dgm:spPr/>
      <dgm:t>
        <a:bodyPr/>
        <a:lstStyle/>
        <a:p>
          <a:endParaRPr lang="en-US"/>
        </a:p>
      </dgm:t>
    </dgm:pt>
    <dgm:pt modelId="{8C8C9F2B-E301-4087-9EAF-6A1973D4029A}" type="sibTrans" cxnId="{FBC9E06B-6B5C-49DD-BBB2-511D9575AE4A}">
      <dgm:prSet/>
      <dgm:spPr/>
      <dgm:t>
        <a:bodyPr/>
        <a:lstStyle/>
        <a:p>
          <a:endParaRPr lang="en-US"/>
        </a:p>
      </dgm:t>
    </dgm:pt>
    <dgm:pt modelId="{000B762D-AD0C-4786-BF97-270519D55B2E}">
      <dgm:prSet/>
      <dgm:spPr>
        <a:solidFill>
          <a:schemeClr val="bg1"/>
        </a:solidFill>
      </dgm:spPr>
      <dgm:t>
        <a:bodyPr/>
        <a:lstStyle/>
        <a:p>
          <a:r>
            <a:rPr lang="en-US" dirty="0"/>
            <a:t>Our Segmentation and Extraction Pipeline</a:t>
          </a:r>
        </a:p>
      </dgm:t>
    </dgm:pt>
    <dgm:pt modelId="{7732C6AD-F880-41E2-AFD2-F64122553B0E}" type="parTrans" cxnId="{8B67423E-DABE-4AAE-99CC-F0452848BE78}">
      <dgm:prSet/>
      <dgm:spPr/>
      <dgm:t>
        <a:bodyPr/>
        <a:lstStyle/>
        <a:p>
          <a:endParaRPr lang="en-US"/>
        </a:p>
      </dgm:t>
    </dgm:pt>
    <dgm:pt modelId="{D97902A5-E6FF-4E86-B258-9BDAE2839FE3}" type="sibTrans" cxnId="{8B67423E-DABE-4AAE-99CC-F0452848BE78}">
      <dgm:prSet/>
      <dgm:spPr/>
      <dgm:t>
        <a:bodyPr/>
        <a:lstStyle/>
        <a:p>
          <a:endParaRPr lang="en-US"/>
        </a:p>
      </dgm:t>
    </dgm:pt>
    <dgm:pt modelId="{50B4C4AC-FBE7-44C0-873E-ABDFE93B1E1E}">
      <dgm:prSet/>
      <dgm:spPr/>
      <dgm:t>
        <a:bodyPr/>
        <a:lstStyle/>
        <a:p>
          <a:r>
            <a:rPr lang="en-US"/>
            <a:t>Significance and Motivation</a:t>
          </a:r>
          <a:endParaRPr lang="en-US" dirty="0"/>
        </a:p>
      </dgm:t>
    </dgm:pt>
    <dgm:pt modelId="{70D4C592-870D-43B4-B4A5-AD8E13D61E4F}" type="parTrans" cxnId="{D52B93FA-430F-4736-8B1E-4EBCD00A4CE6}">
      <dgm:prSet/>
      <dgm:spPr/>
      <dgm:t>
        <a:bodyPr/>
        <a:lstStyle/>
        <a:p>
          <a:endParaRPr lang="en-US"/>
        </a:p>
      </dgm:t>
    </dgm:pt>
    <dgm:pt modelId="{E9BC4F60-F09A-48BA-AD70-44C735F12D08}" type="sibTrans" cxnId="{D52B93FA-430F-4736-8B1E-4EBCD00A4CE6}">
      <dgm:prSet/>
      <dgm:spPr/>
      <dgm:t>
        <a:bodyPr/>
        <a:lstStyle/>
        <a:p>
          <a:endParaRPr lang="en-US"/>
        </a:p>
      </dgm:t>
    </dgm:pt>
    <dgm:pt modelId="{7E516903-C581-4004-A5CC-0E1DB42AB472}">
      <dgm:prSet/>
      <dgm:spPr/>
      <dgm:t>
        <a:bodyPr/>
        <a:lstStyle/>
        <a:p>
          <a:r>
            <a:rPr lang="en-US"/>
            <a:t>Social Networks and Graph Theory</a:t>
          </a:r>
          <a:endParaRPr lang="en-US" dirty="0"/>
        </a:p>
      </dgm:t>
    </dgm:pt>
    <dgm:pt modelId="{40CB6A88-27E1-4D7E-9530-40370604E963}" type="parTrans" cxnId="{8537900C-8724-4812-B5B7-F744B8BBC469}">
      <dgm:prSet/>
      <dgm:spPr/>
      <dgm:t>
        <a:bodyPr/>
        <a:lstStyle/>
        <a:p>
          <a:endParaRPr lang="en-US"/>
        </a:p>
      </dgm:t>
    </dgm:pt>
    <dgm:pt modelId="{1FD41825-384B-4C3B-BD83-322A7BEA2776}" type="sibTrans" cxnId="{8537900C-8724-4812-B5B7-F744B8BBC469}">
      <dgm:prSet/>
      <dgm:spPr/>
      <dgm:t>
        <a:bodyPr/>
        <a:lstStyle/>
        <a:p>
          <a:endParaRPr lang="en-US"/>
        </a:p>
      </dgm:t>
    </dgm:pt>
    <dgm:pt modelId="{A978B2AA-F70C-479B-B1D4-1C7D03AA71C7}">
      <dgm:prSet/>
      <dgm:spPr/>
      <dgm:t>
        <a:bodyPr/>
        <a:lstStyle/>
        <a:p>
          <a:r>
            <a:rPr lang="en-US" dirty="0"/>
            <a:t>Proposed Pipeline</a:t>
          </a:r>
        </a:p>
      </dgm:t>
    </dgm:pt>
    <dgm:pt modelId="{CAC1B8A3-7FAF-44E3-9CF3-1B2734202CBA}" type="parTrans" cxnId="{93279995-B5A7-40B1-9853-420781F71F1D}">
      <dgm:prSet/>
      <dgm:spPr/>
      <dgm:t>
        <a:bodyPr/>
        <a:lstStyle/>
        <a:p>
          <a:endParaRPr lang="en-US"/>
        </a:p>
      </dgm:t>
    </dgm:pt>
    <dgm:pt modelId="{E7FBC8FE-85C7-42EE-B75F-1DE206CC3C90}" type="sibTrans" cxnId="{93279995-B5A7-40B1-9853-420781F71F1D}">
      <dgm:prSet/>
      <dgm:spPr/>
      <dgm:t>
        <a:bodyPr/>
        <a:lstStyle/>
        <a:p>
          <a:endParaRPr lang="en-US"/>
        </a:p>
      </dgm:t>
    </dgm:pt>
    <dgm:pt modelId="{8D0A9ED1-8CB4-4D73-B516-9D1E7906667B}" type="pres">
      <dgm:prSet presAssocID="{52D186EB-0D5F-4B68-ABD3-41C492FB1E52}" presName="linear" presStyleCnt="0">
        <dgm:presLayoutVars>
          <dgm:animLvl val="lvl"/>
          <dgm:resizeHandles val="exact"/>
        </dgm:presLayoutVars>
      </dgm:prSet>
      <dgm:spPr/>
    </dgm:pt>
    <dgm:pt modelId="{20F96B04-A13F-42F6-AB56-55CF5B647F50}" type="pres">
      <dgm:prSet presAssocID="{7F9A2720-5F18-4D1E-A507-4C626493938A}" presName="parentText" presStyleLbl="node1" presStyleIdx="0" presStyleCnt="7">
        <dgm:presLayoutVars>
          <dgm:chMax val="0"/>
          <dgm:bulletEnabled val="1"/>
        </dgm:presLayoutVars>
      </dgm:prSet>
      <dgm:spPr/>
    </dgm:pt>
    <dgm:pt modelId="{44F5C5C6-484C-43FC-8B91-86F6FC085AFC}" type="pres">
      <dgm:prSet presAssocID="{1393001B-8DD9-4537-9406-BB6E6ACE627B}" presName="spacer" presStyleCnt="0"/>
      <dgm:spPr/>
    </dgm:pt>
    <dgm:pt modelId="{EBDE790E-9794-4844-94F8-B657EFBE8D75}" type="pres">
      <dgm:prSet presAssocID="{71ECABDE-75F2-4226-BF99-3B68E1157376}" presName="parentText" presStyleLbl="node1" presStyleIdx="1" presStyleCnt="7">
        <dgm:presLayoutVars>
          <dgm:chMax val="0"/>
          <dgm:bulletEnabled val="1"/>
        </dgm:presLayoutVars>
      </dgm:prSet>
      <dgm:spPr/>
    </dgm:pt>
    <dgm:pt modelId="{4E86297E-4C00-496B-9DDF-64DA012DB536}" type="pres">
      <dgm:prSet presAssocID="{A0190236-C5AE-4087-B569-51BF916B49CA}" presName="spacer" presStyleCnt="0"/>
      <dgm:spPr/>
    </dgm:pt>
    <dgm:pt modelId="{1822CB7B-97FE-46CD-933D-67A6E12B9C32}" type="pres">
      <dgm:prSet presAssocID="{DF16C42F-B4B3-4412-A9D3-275D17BB1EA0}" presName="parentText" presStyleLbl="node1" presStyleIdx="2" presStyleCnt="7">
        <dgm:presLayoutVars>
          <dgm:chMax val="0"/>
          <dgm:bulletEnabled val="1"/>
        </dgm:presLayoutVars>
      </dgm:prSet>
      <dgm:spPr/>
    </dgm:pt>
    <dgm:pt modelId="{BF8F0BF5-12CA-468F-BF67-C86143856384}" type="pres">
      <dgm:prSet presAssocID="{DF16C42F-B4B3-4412-A9D3-275D17BB1EA0}" presName="childText" presStyleLbl="revTx" presStyleIdx="0" presStyleCnt="3">
        <dgm:presLayoutVars>
          <dgm:bulletEnabled val="1"/>
        </dgm:presLayoutVars>
      </dgm:prSet>
      <dgm:spPr/>
    </dgm:pt>
    <dgm:pt modelId="{9C7E8CBF-4026-4D72-B4FE-A7B11D0612D7}" type="pres">
      <dgm:prSet presAssocID="{82671F9B-C3EC-499A-B428-DC590FC0B8F9}" presName="parentText" presStyleLbl="node1" presStyleIdx="3" presStyleCnt="7">
        <dgm:presLayoutVars>
          <dgm:chMax val="0"/>
          <dgm:bulletEnabled val="1"/>
        </dgm:presLayoutVars>
      </dgm:prSet>
      <dgm:spPr/>
    </dgm:pt>
    <dgm:pt modelId="{95EB024D-72E7-4E21-8DD4-1E341E2F1494}" type="pres">
      <dgm:prSet presAssocID="{82671F9B-C3EC-499A-B428-DC590FC0B8F9}" presName="childText" presStyleLbl="revTx" presStyleIdx="1" presStyleCnt="3">
        <dgm:presLayoutVars>
          <dgm:bulletEnabled val="1"/>
        </dgm:presLayoutVars>
      </dgm:prSet>
      <dgm:spPr/>
    </dgm:pt>
    <dgm:pt modelId="{4A0AE390-2257-43A1-A884-A8D558B08EB6}" type="pres">
      <dgm:prSet presAssocID="{348A31F2-D2B2-4F79-AF15-F96FBF6CB3BF}" presName="parentText" presStyleLbl="node1" presStyleIdx="4" presStyleCnt="7">
        <dgm:presLayoutVars>
          <dgm:chMax val="0"/>
          <dgm:bulletEnabled val="1"/>
        </dgm:presLayoutVars>
      </dgm:prSet>
      <dgm:spPr/>
    </dgm:pt>
    <dgm:pt modelId="{0D17C350-AC20-4879-B47D-204BE7E83D0E}" type="pres">
      <dgm:prSet presAssocID="{348A31F2-D2B2-4F79-AF15-F96FBF6CB3BF}" presName="childText" presStyleLbl="revTx" presStyleIdx="2" presStyleCnt="3">
        <dgm:presLayoutVars>
          <dgm:bulletEnabled val="1"/>
        </dgm:presLayoutVars>
      </dgm:prSet>
      <dgm:spPr/>
    </dgm:pt>
    <dgm:pt modelId="{5DFB22ED-79A2-4C8C-A7E2-0659A9FCC37D}" type="pres">
      <dgm:prSet presAssocID="{4125D94B-E0C1-416F-841B-2DA225F5B673}" presName="parentText" presStyleLbl="node1" presStyleIdx="5" presStyleCnt="7">
        <dgm:presLayoutVars>
          <dgm:chMax val="0"/>
          <dgm:bulletEnabled val="1"/>
        </dgm:presLayoutVars>
      </dgm:prSet>
      <dgm:spPr/>
    </dgm:pt>
    <dgm:pt modelId="{8F9D8B32-DCC0-4615-B0EF-11136FC7DB54}" type="pres">
      <dgm:prSet presAssocID="{229738B1-EB06-421E-8C71-B99E8FBB18CE}" presName="spacer" presStyleCnt="0"/>
      <dgm:spPr/>
    </dgm:pt>
    <dgm:pt modelId="{3CEFA599-09D5-4529-90FA-29E6A4EF035D}" type="pres">
      <dgm:prSet presAssocID="{0B1A9C99-029B-42D8-8325-89F91D7FF939}" presName="parentText" presStyleLbl="node1" presStyleIdx="6" presStyleCnt="7">
        <dgm:presLayoutVars>
          <dgm:chMax val="0"/>
          <dgm:bulletEnabled val="1"/>
        </dgm:presLayoutVars>
      </dgm:prSet>
      <dgm:spPr/>
    </dgm:pt>
  </dgm:ptLst>
  <dgm:cxnLst>
    <dgm:cxn modelId="{D4867909-E274-444E-975A-40B6C630417D}" srcId="{52D186EB-0D5F-4B68-ABD3-41C492FB1E52}" destId="{71ECABDE-75F2-4226-BF99-3B68E1157376}" srcOrd="1" destOrd="0" parTransId="{1F3F6A07-05BB-43F8-8319-330B9302A1C0}" sibTransId="{A0190236-C5AE-4087-B569-51BF916B49CA}"/>
    <dgm:cxn modelId="{8537900C-8724-4812-B5B7-F744B8BBC469}" srcId="{DF16C42F-B4B3-4412-A9D3-275D17BB1EA0}" destId="{7E516903-C581-4004-A5CC-0E1DB42AB472}" srcOrd="2" destOrd="0" parTransId="{40CB6A88-27E1-4D7E-9530-40370604E963}" sibTransId="{1FD41825-384B-4C3B-BD83-322A7BEA2776}"/>
    <dgm:cxn modelId="{181B390D-854E-4B59-9C24-59030E1163DF}" type="presOf" srcId="{71ECABDE-75F2-4226-BF99-3B68E1157376}" destId="{EBDE790E-9794-4844-94F8-B657EFBE8D75}" srcOrd="0" destOrd="0" presId="urn:microsoft.com/office/officeart/2005/8/layout/vList2"/>
    <dgm:cxn modelId="{45946A20-8B17-4FBF-B524-93D6FC6396CF}" type="presOf" srcId="{82671F9B-C3EC-499A-B428-DC590FC0B8F9}" destId="{9C7E8CBF-4026-4D72-B4FE-A7B11D0612D7}" srcOrd="0" destOrd="0" presId="urn:microsoft.com/office/officeart/2005/8/layout/vList2"/>
    <dgm:cxn modelId="{18309720-8EC7-4939-8236-E815C858AEB7}" srcId="{348A31F2-D2B2-4F79-AF15-F96FBF6CB3BF}" destId="{4ABB58B2-EA04-4568-96AA-1B5575CE2B0F}" srcOrd="0" destOrd="0" parTransId="{FF35C556-96AC-4285-8B3B-48DB2615F0AA}" sibTransId="{0A47824D-8AA6-4238-9FEF-4A5DCD324354}"/>
    <dgm:cxn modelId="{0DE3872A-EE3B-45AA-A30D-1E95E5247D9D}" type="presOf" srcId="{7E516903-C581-4004-A5CC-0E1DB42AB472}" destId="{BF8F0BF5-12CA-468F-BF67-C86143856384}" srcOrd="0" destOrd="2" presId="urn:microsoft.com/office/officeart/2005/8/layout/vList2"/>
    <dgm:cxn modelId="{A969AE2F-3E61-4EE8-AF5C-9A38F528BD4D}" type="presOf" srcId="{348A31F2-D2B2-4F79-AF15-F96FBF6CB3BF}" destId="{4A0AE390-2257-43A1-A884-A8D558B08EB6}" srcOrd="0" destOrd="0" presId="urn:microsoft.com/office/officeart/2005/8/layout/vList2"/>
    <dgm:cxn modelId="{9DCD353C-2F85-4E11-8BF5-8FE0BA331B7E}" srcId="{52D186EB-0D5F-4B68-ABD3-41C492FB1E52}" destId="{348A31F2-D2B2-4F79-AF15-F96FBF6CB3BF}" srcOrd="4" destOrd="0" parTransId="{962209DD-35A5-4A73-A180-1E4EE46E6C9E}" sibTransId="{DFBAEC7F-CC23-497E-9120-EDC838C366A1}"/>
    <dgm:cxn modelId="{E4F5793D-08EB-43C4-A47D-3B9C4F43F483}" type="presOf" srcId="{A978B2AA-F70C-479B-B1D4-1C7D03AA71C7}" destId="{BF8F0BF5-12CA-468F-BF67-C86143856384}" srcOrd="0" destOrd="3" presId="urn:microsoft.com/office/officeart/2005/8/layout/vList2"/>
    <dgm:cxn modelId="{8B67423E-DABE-4AAE-99CC-F0452848BE78}" srcId="{82671F9B-C3EC-499A-B428-DC590FC0B8F9}" destId="{000B762D-AD0C-4786-BF97-270519D55B2E}" srcOrd="2" destOrd="0" parTransId="{7732C6AD-F880-41E2-AFD2-F64122553B0E}" sibTransId="{D97902A5-E6FF-4E86-B258-9BDAE2839FE3}"/>
    <dgm:cxn modelId="{D1983540-25A6-456E-B8CB-9AF2EE11D2F9}" srcId="{348A31F2-D2B2-4F79-AF15-F96FBF6CB3BF}" destId="{FDA5F3BC-B7E2-47E6-AD0B-5D2FADDF9D5B}" srcOrd="1" destOrd="0" parTransId="{D85D25E7-82B2-4B7D-871A-D8BB5B12F7D9}" sibTransId="{8BC51E27-DD21-4731-8263-3EC49443910C}"/>
    <dgm:cxn modelId="{C6903364-25A3-4053-A34F-B3AC088B9D6A}" type="presOf" srcId="{4ABB58B2-EA04-4568-96AA-1B5575CE2B0F}" destId="{0D17C350-AC20-4879-B47D-204BE7E83D0E}" srcOrd="0" destOrd="0" presId="urn:microsoft.com/office/officeart/2005/8/layout/vList2"/>
    <dgm:cxn modelId="{239F8766-0C06-4555-9DB8-BE62B4446BB2}" type="presOf" srcId="{52D186EB-0D5F-4B68-ABD3-41C492FB1E52}" destId="{8D0A9ED1-8CB4-4D73-B516-9D1E7906667B}" srcOrd="0" destOrd="0" presId="urn:microsoft.com/office/officeart/2005/8/layout/vList2"/>
    <dgm:cxn modelId="{FBC9E06B-6B5C-49DD-BBB2-511D9575AE4A}" srcId="{82671F9B-C3EC-499A-B428-DC590FC0B8F9}" destId="{5AD21BB7-58BA-429D-9D65-A6C1416DF548}" srcOrd="1" destOrd="0" parTransId="{AD6FAF2D-D8A0-41DB-93F1-D2BE517A53A5}" sibTransId="{8C8C9F2B-E301-4087-9EAF-6A1973D4029A}"/>
    <dgm:cxn modelId="{EEF21E6D-4825-4057-934A-FE8F13804BAF}" type="presOf" srcId="{FDA5F3BC-B7E2-47E6-AD0B-5D2FADDF9D5B}" destId="{0D17C350-AC20-4879-B47D-204BE7E83D0E}" srcOrd="0" destOrd="1" presId="urn:microsoft.com/office/officeart/2005/8/layout/vList2"/>
    <dgm:cxn modelId="{B64EEE4D-52F2-4E5F-99F0-FD010E8A35F2}" type="presOf" srcId="{94CD0BA6-B87E-4BF0-BBDE-0E9D661DF826}" destId="{BF8F0BF5-12CA-468F-BF67-C86143856384}" srcOrd="0" destOrd="0" presId="urn:microsoft.com/office/officeart/2005/8/layout/vList2"/>
    <dgm:cxn modelId="{0C905678-5F18-43DA-B8AC-983F82DD88F6}" type="presOf" srcId="{4125D94B-E0C1-416F-841B-2DA225F5B673}" destId="{5DFB22ED-79A2-4C8C-A7E2-0659A9FCC37D}" srcOrd="0" destOrd="0" presId="urn:microsoft.com/office/officeart/2005/8/layout/vList2"/>
    <dgm:cxn modelId="{FFF6CF7D-BB8A-4DDD-A90A-A9547C331C81}" srcId="{52D186EB-0D5F-4B68-ABD3-41C492FB1E52}" destId="{DF16C42F-B4B3-4412-A9D3-275D17BB1EA0}" srcOrd="2" destOrd="0" parTransId="{D6355749-CBE9-47BA-AE59-8F09546E9B9E}" sibTransId="{21687210-0643-4C42-A395-3AEB163CC170}"/>
    <dgm:cxn modelId="{6224D981-CF83-42B5-BE89-4FFB076A1BC8}" type="presOf" srcId="{5AD21BB7-58BA-429D-9D65-A6C1416DF548}" destId="{95EB024D-72E7-4E21-8DD4-1E341E2F1494}" srcOrd="0" destOrd="1" presId="urn:microsoft.com/office/officeart/2005/8/layout/vList2"/>
    <dgm:cxn modelId="{0079F782-C369-41A9-A7A8-B183F9485B2B}" type="presOf" srcId="{0B1A9C99-029B-42D8-8325-89F91D7FF939}" destId="{3CEFA599-09D5-4529-90FA-29E6A4EF035D}" srcOrd="0" destOrd="0" presId="urn:microsoft.com/office/officeart/2005/8/layout/vList2"/>
    <dgm:cxn modelId="{91DC3693-2F5F-43F6-B434-AB3DA9456734}" type="presOf" srcId="{000B762D-AD0C-4786-BF97-270519D55B2E}" destId="{95EB024D-72E7-4E21-8DD4-1E341E2F1494}" srcOrd="0" destOrd="2" presId="urn:microsoft.com/office/officeart/2005/8/layout/vList2"/>
    <dgm:cxn modelId="{93279995-B5A7-40B1-9853-420781F71F1D}" srcId="{DF16C42F-B4B3-4412-A9D3-275D17BB1EA0}" destId="{A978B2AA-F70C-479B-B1D4-1C7D03AA71C7}" srcOrd="3" destOrd="0" parTransId="{CAC1B8A3-7FAF-44E3-9CF3-1B2734202CBA}" sibTransId="{E7FBC8FE-85C7-42EE-B75F-1DE206CC3C90}"/>
    <dgm:cxn modelId="{2EC3BFB4-528E-4196-9464-A1199FB975DC}" srcId="{DF16C42F-B4B3-4412-A9D3-275D17BB1EA0}" destId="{94CD0BA6-B87E-4BF0-BBDE-0E9D661DF826}" srcOrd="0" destOrd="0" parTransId="{D51118EC-B488-4C97-9365-2252020FBC39}" sibTransId="{87755A98-5958-4A92-8C49-817A351ED0D9}"/>
    <dgm:cxn modelId="{26C3D0BF-478F-4CD5-BD60-B98BFC6DBC6F}" type="presOf" srcId="{D4D3EE29-4222-4165-9A0D-FDAC30E89227}" destId="{95EB024D-72E7-4E21-8DD4-1E341E2F1494}" srcOrd="0" destOrd="0" presId="urn:microsoft.com/office/officeart/2005/8/layout/vList2"/>
    <dgm:cxn modelId="{870C7CC9-C378-49CC-A1C7-1D2C4A51F1C0}" type="presOf" srcId="{DF16C42F-B4B3-4412-A9D3-275D17BB1EA0}" destId="{1822CB7B-97FE-46CD-933D-67A6E12B9C32}" srcOrd="0" destOrd="0" presId="urn:microsoft.com/office/officeart/2005/8/layout/vList2"/>
    <dgm:cxn modelId="{B0DC5BCC-BDDD-4EB0-83E6-B48AF0E7200C}" srcId="{82671F9B-C3EC-499A-B428-DC590FC0B8F9}" destId="{D4D3EE29-4222-4165-9A0D-FDAC30E89227}" srcOrd="0" destOrd="0" parTransId="{21A0E1A9-6752-4458-893E-61B6BD4F14D6}" sibTransId="{B4CEE1D7-854F-47E7-9826-21ADE2A42AE9}"/>
    <dgm:cxn modelId="{F03D13CE-06B5-449D-986A-6F7F208C3D2C}" type="presOf" srcId="{7F9A2720-5F18-4D1E-A507-4C626493938A}" destId="{20F96B04-A13F-42F6-AB56-55CF5B647F50}" srcOrd="0" destOrd="0" presId="urn:microsoft.com/office/officeart/2005/8/layout/vList2"/>
    <dgm:cxn modelId="{F61A55D3-C1C0-4855-AED8-A1066B6047F2}" srcId="{52D186EB-0D5F-4B68-ABD3-41C492FB1E52}" destId="{0B1A9C99-029B-42D8-8325-89F91D7FF939}" srcOrd="6" destOrd="0" parTransId="{FD369342-17BB-4465-8448-85CD1B4451E6}" sibTransId="{6D4EBA8C-9873-4076-8FCA-5703EA033B74}"/>
    <dgm:cxn modelId="{0845DDD8-99E4-4CFF-824C-1590EE44D97C}" srcId="{52D186EB-0D5F-4B68-ABD3-41C492FB1E52}" destId="{7F9A2720-5F18-4D1E-A507-4C626493938A}" srcOrd="0" destOrd="0" parTransId="{F2DF03F8-12FB-449E-B0BC-B4F60D56F090}" sibTransId="{1393001B-8DD9-4537-9406-BB6E6ACE627B}"/>
    <dgm:cxn modelId="{5FB75EE4-6057-479A-8EEE-7358CFD6ED38}" type="presOf" srcId="{50B4C4AC-FBE7-44C0-873E-ABDFE93B1E1E}" destId="{BF8F0BF5-12CA-468F-BF67-C86143856384}" srcOrd="0" destOrd="1" presId="urn:microsoft.com/office/officeart/2005/8/layout/vList2"/>
    <dgm:cxn modelId="{1E679AE9-611B-475D-AB51-6D7C636CAAC7}" srcId="{52D186EB-0D5F-4B68-ABD3-41C492FB1E52}" destId="{4125D94B-E0C1-416F-841B-2DA225F5B673}" srcOrd="5" destOrd="0" parTransId="{1A36FBD3-CA32-4C50-8F53-3BADF57087AF}" sibTransId="{229738B1-EB06-421E-8C71-B99E8FBB18CE}"/>
    <dgm:cxn modelId="{D52B93FA-430F-4736-8B1E-4EBCD00A4CE6}" srcId="{DF16C42F-B4B3-4412-A9D3-275D17BB1EA0}" destId="{50B4C4AC-FBE7-44C0-873E-ABDFE93B1E1E}" srcOrd="1" destOrd="0" parTransId="{70D4C592-870D-43B4-B4A5-AD8E13D61E4F}" sibTransId="{E9BC4F60-F09A-48BA-AD70-44C735F12D08}"/>
    <dgm:cxn modelId="{08594DFD-45B2-402F-A61A-3159170F92AA}" srcId="{52D186EB-0D5F-4B68-ABD3-41C492FB1E52}" destId="{82671F9B-C3EC-499A-B428-DC590FC0B8F9}" srcOrd="3" destOrd="0" parTransId="{2CEE8079-D26E-4C25-B458-98CD229B6E1A}" sibTransId="{3080509D-DD6E-4B30-A6F1-D71162D58DDB}"/>
    <dgm:cxn modelId="{D7C720D0-45DE-4F34-A619-BA2879AB796E}" type="presParOf" srcId="{8D0A9ED1-8CB4-4D73-B516-9D1E7906667B}" destId="{20F96B04-A13F-42F6-AB56-55CF5B647F50}" srcOrd="0" destOrd="0" presId="urn:microsoft.com/office/officeart/2005/8/layout/vList2"/>
    <dgm:cxn modelId="{C3DFD147-73F2-40B8-B407-A80693B1E5B4}" type="presParOf" srcId="{8D0A9ED1-8CB4-4D73-B516-9D1E7906667B}" destId="{44F5C5C6-484C-43FC-8B91-86F6FC085AFC}" srcOrd="1" destOrd="0" presId="urn:microsoft.com/office/officeart/2005/8/layout/vList2"/>
    <dgm:cxn modelId="{C34607A8-A126-4746-8660-CE5A2DE8652C}" type="presParOf" srcId="{8D0A9ED1-8CB4-4D73-B516-9D1E7906667B}" destId="{EBDE790E-9794-4844-94F8-B657EFBE8D75}" srcOrd="2" destOrd="0" presId="urn:microsoft.com/office/officeart/2005/8/layout/vList2"/>
    <dgm:cxn modelId="{4379ACC2-02F2-4CA3-B690-E9F3FEE6BB5B}" type="presParOf" srcId="{8D0A9ED1-8CB4-4D73-B516-9D1E7906667B}" destId="{4E86297E-4C00-496B-9DDF-64DA012DB536}" srcOrd="3" destOrd="0" presId="urn:microsoft.com/office/officeart/2005/8/layout/vList2"/>
    <dgm:cxn modelId="{BEE0D8C0-859C-449B-B062-DC9F55EADEDD}" type="presParOf" srcId="{8D0A9ED1-8CB4-4D73-B516-9D1E7906667B}" destId="{1822CB7B-97FE-46CD-933D-67A6E12B9C32}" srcOrd="4" destOrd="0" presId="urn:microsoft.com/office/officeart/2005/8/layout/vList2"/>
    <dgm:cxn modelId="{E90F44DC-C6DD-47F5-84F2-E54A3E597FA2}" type="presParOf" srcId="{8D0A9ED1-8CB4-4D73-B516-9D1E7906667B}" destId="{BF8F0BF5-12CA-468F-BF67-C86143856384}" srcOrd="5" destOrd="0" presId="urn:microsoft.com/office/officeart/2005/8/layout/vList2"/>
    <dgm:cxn modelId="{9C2A9F7C-B3AB-4B64-BF92-C763A223E5C6}" type="presParOf" srcId="{8D0A9ED1-8CB4-4D73-B516-9D1E7906667B}" destId="{9C7E8CBF-4026-4D72-B4FE-A7B11D0612D7}" srcOrd="6" destOrd="0" presId="urn:microsoft.com/office/officeart/2005/8/layout/vList2"/>
    <dgm:cxn modelId="{903609F9-E1CB-4252-9154-F39812ABA9C2}" type="presParOf" srcId="{8D0A9ED1-8CB4-4D73-B516-9D1E7906667B}" destId="{95EB024D-72E7-4E21-8DD4-1E341E2F1494}" srcOrd="7" destOrd="0" presId="urn:microsoft.com/office/officeart/2005/8/layout/vList2"/>
    <dgm:cxn modelId="{1EC3EE88-9E39-49F4-AA3A-F74F30659CF4}" type="presParOf" srcId="{8D0A9ED1-8CB4-4D73-B516-9D1E7906667B}" destId="{4A0AE390-2257-43A1-A884-A8D558B08EB6}" srcOrd="8" destOrd="0" presId="urn:microsoft.com/office/officeart/2005/8/layout/vList2"/>
    <dgm:cxn modelId="{5521B09C-BC7F-4BA5-90B0-EE1564B53214}" type="presParOf" srcId="{8D0A9ED1-8CB4-4D73-B516-9D1E7906667B}" destId="{0D17C350-AC20-4879-B47D-204BE7E83D0E}" srcOrd="9" destOrd="0" presId="urn:microsoft.com/office/officeart/2005/8/layout/vList2"/>
    <dgm:cxn modelId="{CA4F906C-EFE5-4E24-81E2-BF4263C08F79}" type="presParOf" srcId="{8D0A9ED1-8CB4-4D73-B516-9D1E7906667B}" destId="{5DFB22ED-79A2-4C8C-A7E2-0659A9FCC37D}" srcOrd="10" destOrd="0" presId="urn:microsoft.com/office/officeart/2005/8/layout/vList2"/>
    <dgm:cxn modelId="{BF7341B8-EE84-4678-8D42-92FBF988F3D8}" type="presParOf" srcId="{8D0A9ED1-8CB4-4D73-B516-9D1E7906667B}" destId="{8F9D8B32-DCC0-4615-B0EF-11136FC7DB54}" srcOrd="11" destOrd="0" presId="urn:microsoft.com/office/officeart/2005/8/layout/vList2"/>
    <dgm:cxn modelId="{2DB3874F-748D-4674-8F0A-5FBF9AFB39FE}" type="presParOf" srcId="{8D0A9ED1-8CB4-4D73-B516-9D1E7906667B}" destId="{3CEFA599-09D5-4529-90FA-29E6A4EF035D}"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96B04-A13F-42F6-AB56-55CF5B647F50}">
      <dsp:nvSpPr>
        <dsp:cNvPr id="0" name=""/>
        <dsp:cNvSpPr/>
      </dsp:nvSpPr>
      <dsp:spPr>
        <a:xfrm>
          <a:off x="0" y="10739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Ornet</a:t>
          </a:r>
        </a:p>
      </dsp:txBody>
      <dsp:txXfrm>
        <a:off x="21075" y="128467"/>
        <a:ext cx="6047500" cy="389580"/>
      </dsp:txXfrm>
    </dsp:sp>
    <dsp:sp modelId="{EBDE790E-9794-4844-94F8-B657EFBE8D75}">
      <dsp:nvSpPr>
        <dsp:cNvPr id="0" name=""/>
        <dsp:cNvSpPr/>
      </dsp:nvSpPr>
      <dsp:spPr>
        <a:xfrm>
          <a:off x="0" y="590962"/>
          <a:ext cx="6089650" cy="4317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Outline</a:t>
          </a:r>
        </a:p>
      </dsp:txBody>
      <dsp:txXfrm>
        <a:off x="21075" y="612037"/>
        <a:ext cx="6047500" cy="389580"/>
      </dsp:txXfrm>
    </dsp:sp>
    <dsp:sp modelId="{1822CB7B-97FE-46CD-933D-67A6E12B9C32}">
      <dsp:nvSpPr>
        <dsp:cNvPr id="0" name=""/>
        <dsp:cNvSpPr/>
      </dsp:nvSpPr>
      <dsp:spPr>
        <a:xfrm>
          <a:off x="0" y="10745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1095607"/>
        <a:ext cx="6047500" cy="389580"/>
      </dsp:txXfrm>
    </dsp:sp>
    <dsp:sp modelId="{BF8F0BF5-12CA-468F-BF67-C86143856384}">
      <dsp:nvSpPr>
        <dsp:cNvPr id="0" name=""/>
        <dsp:cNvSpPr/>
      </dsp:nvSpPr>
      <dsp:spPr>
        <a:xfrm>
          <a:off x="0" y="1506262"/>
          <a:ext cx="60896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Image Analysis Background</a:t>
          </a:r>
        </a:p>
        <a:p>
          <a:pPr marL="114300" lvl="1" indent="-114300" algn="l" defTabSz="622300">
            <a:lnSpc>
              <a:spcPct val="90000"/>
            </a:lnSpc>
            <a:spcBef>
              <a:spcPct val="0"/>
            </a:spcBef>
            <a:spcAft>
              <a:spcPct val="20000"/>
            </a:spcAft>
            <a:buChar char="•"/>
          </a:pPr>
          <a:r>
            <a:rPr lang="en-US" sz="1400" kern="1200" dirty="0"/>
            <a:t>Significance and Motivation</a:t>
          </a:r>
        </a:p>
        <a:p>
          <a:pPr marL="114300" lvl="1" indent="-114300" algn="l" defTabSz="622300">
            <a:lnSpc>
              <a:spcPct val="90000"/>
            </a:lnSpc>
            <a:spcBef>
              <a:spcPct val="0"/>
            </a:spcBef>
            <a:spcAft>
              <a:spcPct val="20000"/>
            </a:spcAft>
            <a:buChar char="•"/>
          </a:pPr>
          <a:r>
            <a:rPr lang="en-US" sz="1400" kern="1200" dirty="0"/>
            <a:t>Social Networks and Graph Theory</a:t>
          </a:r>
        </a:p>
        <a:p>
          <a:pPr marL="114300" lvl="1" indent="-114300" algn="l" defTabSz="622300">
            <a:lnSpc>
              <a:spcPct val="90000"/>
            </a:lnSpc>
            <a:spcBef>
              <a:spcPct val="0"/>
            </a:spcBef>
            <a:spcAft>
              <a:spcPct val="20000"/>
            </a:spcAft>
            <a:buChar char="•"/>
          </a:pPr>
          <a:r>
            <a:rPr lang="en-US" sz="1400" kern="1200" dirty="0"/>
            <a:t>Proposed Pipeline</a:t>
          </a:r>
        </a:p>
      </dsp:txBody>
      <dsp:txXfrm>
        <a:off x="0" y="1506262"/>
        <a:ext cx="6089650" cy="968760"/>
      </dsp:txXfrm>
    </dsp:sp>
    <dsp:sp modelId="{9C7E8CBF-4026-4D72-B4FE-A7B11D0612D7}">
      <dsp:nvSpPr>
        <dsp:cNvPr id="0" name=""/>
        <dsp:cNvSpPr/>
      </dsp:nvSpPr>
      <dsp:spPr>
        <a:xfrm>
          <a:off x="0" y="247502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Segmentation</a:t>
          </a:r>
        </a:p>
      </dsp:txBody>
      <dsp:txXfrm>
        <a:off x="21075" y="2496097"/>
        <a:ext cx="6047500" cy="389580"/>
      </dsp:txXfrm>
    </dsp:sp>
    <dsp:sp modelId="{95EB024D-72E7-4E21-8DD4-1E341E2F1494}">
      <dsp:nvSpPr>
        <dsp:cNvPr id="0" name=""/>
        <dsp:cNvSpPr/>
      </dsp:nvSpPr>
      <dsp:spPr>
        <a:xfrm>
          <a:off x="0" y="2906752"/>
          <a:ext cx="6089650" cy="72657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Classical Approaches</a:t>
          </a:r>
        </a:p>
        <a:p>
          <a:pPr marL="114300" lvl="1" indent="-114300" algn="l" defTabSz="622300">
            <a:lnSpc>
              <a:spcPct val="90000"/>
            </a:lnSpc>
            <a:spcBef>
              <a:spcPct val="0"/>
            </a:spcBef>
            <a:spcAft>
              <a:spcPct val="20000"/>
            </a:spcAft>
            <a:buChar char="•"/>
          </a:pPr>
          <a:r>
            <a:rPr lang="en-US" sz="1400" kern="1200" dirty="0"/>
            <a:t>Deformable contours</a:t>
          </a:r>
        </a:p>
        <a:p>
          <a:pPr marL="114300" lvl="1" indent="-114300" algn="l" defTabSz="622300">
            <a:lnSpc>
              <a:spcPct val="90000"/>
            </a:lnSpc>
            <a:spcBef>
              <a:spcPct val="0"/>
            </a:spcBef>
            <a:spcAft>
              <a:spcPct val="20000"/>
            </a:spcAft>
            <a:buChar char="•"/>
          </a:pPr>
          <a:r>
            <a:rPr lang="en-US" sz="1400" kern="1200" dirty="0"/>
            <a:t>Our Segmentation and Extraction Pipeline</a:t>
          </a:r>
        </a:p>
      </dsp:txBody>
      <dsp:txXfrm>
        <a:off x="0" y="2906752"/>
        <a:ext cx="6089650" cy="726570"/>
      </dsp:txXfrm>
    </dsp:sp>
    <dsp:sp modelId="{4A0AE390-2257-43A1-A884-A8D558B08EB6}">
      <dsp:nvSpPr>
        <dsp:cNvPr id="0" name=""/>
        <dsp:cNvSpPr/>
      </dsp:nvSpPr>
      <dsp:spPr>
        <a:xfrm>
          <a:off x="0" y="363332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Engineering</a:t>
          </a:r>
        </a:p>
      </dsp:txBody>
      <dsp:txXfrm>
        <a:off x="21075" y="3654397"/>
        <a:ext cx="6047500" cy="389580"/>
      </dsp:txXfrm>
    </dsp:sp>
    <dsp:sp modelId="{0D17C350-AC20-4879-B47D-204BE7E83D0E}">
      <dsp:nvSpPr>
        <dsp:cNvPr id="0" name=""/>
        <dsp:cNvSpPr/>
      </dsp:nvSpPr>
      <dsp:spPr>
        <a:xfrm>
          <a:off x="0" y="4065052"/>
          <a:ext cx="608965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Determining Nodes</a:t>
          </a:r>
        </a:p>
        <a:p>
          <a:pPr marL="114300" lvl="1" indent="-114300" algn="l" defTabSz="622300">
            <a:lnSpc>
              <a:spcPct val="90000"/>
            </a:lnSpc>
            <a:spcBef>
              <a:spcPct val="0"/>
            </a:spcBef>
            <a:spcAft>
              <a:spcPct val="20000"/>
            </a:spcAft>
            <a:buChar char="•"/>
          </a:pPr>
          <a:r>
            <a:rPr lang="en-US" sz="1400" kern="1200"/>
            <a:t>Edges and Affinities</a:t>
          </a:r>
        </a:p>
      </dsp:txBody>
      <dsp:txXfrm>
        <a:off x="0" y="4065052"/>
        <a:ext cx="6089650" cy="484380"/>
      </dsp:txXfrm>
    </dsp:sp>
    <dsp:sp modelId="{5DFB22ED-79A2-4C8C-A7E2-0659A9FCC37D}">
      <dsp:nvSpPr>
        <dsp:cNvPr id="0" name=""/>
        <dsp:cNvSpPr/>
      </dsp:nvSpPr>
      <dsp:spPr>
        <a:xfrm>
          <a:off x="0" y="45494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Analysis</a:t>
          </a:r>
        </a:p>
      </dsp:txBody>
      <dsp:txXfrm>
        <a:off x="21075" y="4570507"/>
        <a:ext cx="6047500" cy="389580"/>
      </dsp:txXfrm>
    </dsp:sp>
    <dsp:sp modelId="{3CEFA599-09D5-4529-90FA-29E6A4EF035D}">
      <dsp:nvSpPr>
        <dsp:cNvPr id="0" name=""/>
        <dsp:cNvSpPr/>
      </dsp:nvSpPr>
      <dsp:spPr>
        <a:xfrm>
          <a:off x="0" y="503300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Conclusion/Next Steps for Ornet</a:t>
          </a:r>
        </a:p>
      </dsp:txBody>
      <dsp:txXfrm>
        <a:off x="21075" y="5054077"/>
        <a:ext cx="6047500" cy="389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96B04-A13F-42F6-AB56-55CF5B647F50}">
      <dsp:nvSpPr>
        <dsp:cNvPr id="0" name=""/>
        <dsp:cNvSpPr/>
      </dsp:nvSpPr>
      <dsp:spPr>
        <a:xfrm>
          <a:off x="0" y="10739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Ornet</a:t>
          </a:r>
        </a:p>
      </dsp:txBody>
      <dsp:txXfrm>
        <a:off x="21075" y="128467"/>
        <a:ext cx="6047500" cy="389580"/>
      </dsp:txXfrm>
    </dsp:sp>
    <dsp:sp modelId="{EBDE790E-9794-4844-94F8-B657EFBE8D75}">
      <dsp:nvSpPr>
        <dsp:cNvPr id="0" name=""/>
        <dsp:cNvSpPr/>
      </dsp:nvSpPr>
      <dsp:spPr>
        <a:xfrm>
          <a:off x="0" y="59096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Outline</a:t>
          </a:r>
        </a:p>
      </dsp:txBody>
      <dsp:txXfrm>
        <a:off x="21075" y="612037"/>
        <a:ext cx="6047500" cy="389580"/>
      </dsp:txXfrm>
    </dsp:sp>
    <dsp:sp modelId="{1822CB7B-97FE-46CD-933D-67A6E12B9C32}">
      <dsp:nvSpPr>
        <dsp:cNvPr id="0" name=""/>
        <dsp:cNvSpPr/>
      </dsp:nvSpPr>
      <dsp:spPr>
        <a:xfrm>
          <a:off x="0" y="10745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1095607"/>
        <a:ext cx="6047500" cy="389580"/>
      </dsp:txXfrm>
    </dsp:sp>
    <dsp:sp modelId="{BF8F0BF5-12CA-468F-BF67-C86143856384}">
      <dsp:nvSpPr>
        <dsp:cNvPr id="0" name=""/>
        <dsp:cNvSpPr/>
      </dsp:nvSpPr>
      <dsp:spPr>
        <a:xfrm>
          <a:off x="0" y="1506262"/>
          <a:ext cx="60896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Image Analysis Background</a:t>
          </a:r>
        </a:p>
        <a:p>
          <a:pPr marL="114300" lvl="1" indent="-114300" algn="l" defTabSz="622300">
            <a:lnSpc>
              <a:spcPct val="90000"/>
            </a:lnSpc>
            <a:spcBef>
              <a:spcPct val="0"/>
            </a:spcBef>
            <a:spcAft>
              <a:spcPct val="20000"/>
            </a:spcAft>
            <a:buChar char="•"/>
          </a:pPr>
          <a:r>
            <a:rPr lang="en-US" sz="1400" kern="1200"/>
            <a:t>Significance and Motivation</a:t>
          </a:r>
          <a:endParaRPr lang="en-US" sz="1400" kern="1200" dirty="0"/>
        </a:p>
        <a:p>
          <a:pPr marL="114300" lvl="1" indent="-114300" algn="l" defTabSz="622300">
            <a:lnSpc>
              <a:spcPct val="90000"/>
            </a:lnSpc>
            <a:spcBef>
              <a:spcPct val="0"/>
            </a:spcBef>
            <a:spcAft>
              <a:spcPct val="20000"/>
            </a:spcAft>
            <a:buChar char="•"/>
          </a:pPr>
          <a:r>
            <a:rPr lang="en-US" sz="1400" kern="1200"/>
            <a:t>Social Networks and Graph Theory</a:t>
          </a:r>
          <a:endParaRPr lang="en-US" sz="1400" kern="1200" dirty="0"/>
        </a:p>
        <a:p>
          <a:pPr marL="114300" lvl="1" indent="-114300" algn="l" defTabSz="622300">
            <a:lnSpc>
              <a:spcPct val="90000"/>
            </a:lnSpc>
            <a:spcBef>
              <a:spcPct val="0"/>
            </a:spcBef>
            <a:spcAft>
              <a:spcPct val="20000"/>
            </a:spcAft>
            <a:buChar char="•"/>
          </a:pPr>
          <a:r>
            <a:rPr lang="en-US" sz="1400" kern="1200" dirty="0"/>
            <a:t>Proposed Pipeline</a:t>
          </a:r>
        </a:p>
      </dsp:txBody>
      <dsp:txXfrm>
        <a:off x="0" y="1506262"/>
        <a:ext cx="6089650" cy="968760"/>
      </dsp:txXfrm>
    </dsp:sp>
    <dsp:sp modelId="{9C7E8CBF-4026-4D72-B4FE-A7B11D0612D7}">
      <dsp:nvSpPr>
        <dsp:cNvPr id="0" name=""/>
        <dsp:cNvSpPr/>
      </dsp:nvSpPr>
      <dsp:spPr>
        <a:xfrm>
          <a:off x="0" y="2475022"/>
          <a:ext cx="6089650" cy="4317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Segmentation</a:t>
          </a:r>
        </a:p>
      </dsp:txBody>
      <dsp:txXfrm>
        <a:off x="21075" y="2496097"/>
        <a:ext cx="6047500" cy="389580"/>
      </dsp:txXfrm>
    </dsp:sp>
    <dsp:sp modelId="{95EB024D-72E7-4E21-8DD4-1E341E2F1494}">
      <dsp:nvSpPr>
        <dsp:cNvPr id="0" name=""/>
        <dsp:cNvSpPr/>
      </dsp:nvSpPr>
      <dsp:spPr>
        <a:xfrm>
          <a:off x="0" y="2906752"/>
          <a:ext cx="6089650" cy="72657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Classical Approach</a:t>
          </a:r>
        </a:p>
        <a:p>
          <a:pPr marL="114300" lvl="1" indent="-114300" algn="l" defTabSz="622300">
            <a:lnSpc>
              <a:spcPct val="90000"/>
            </a:lnSpc>
            <a:spcBef>
              <a:spcPct val="0"/>
            </a:spcBef>
            <a:spcAft>
              <a:spcPct val="20000"/>
            </a:spcAft>
            <a:buChar char="•"/>
          </a:pPr>
          <a:r>
            <a:rPr lang="en-US" sz="1400" kern="1200" dirty="0"/>
            <a:t>Deformable contours</a:t>
          </a:r>
        </a:p>
        <a:p>
          <a:pPr marL="114300" lvl="1" indent="-114300" algn="l" defTabSz="622300">
            <a:lnSpc>
              <a:spcPct val="90000"/>
            </a:lnSpc>
            <a:spcBef>
              <a:spcPct val="0"/>
            </a:spcBef>
            <a:spcAft>
              <a:spcPct val="20000"/>
            </a:spcAft>
            <a:buChar char="•"/>
          </a:pPr>
          <a:r>
            <a:rPr lang="en-US" sz="1400" kern="1200" dirty="0"/>
            <a:t>Our Segmentation and Extraction Pipeline</a:t>
          </a:r>
        </a:p>
      </dsp:txBody>
      <dsp:txXfrm>
        <a:off x="0" y="2906752"/>
        <a:ext cx="6089650" cy="726570"/>
      </dsp:txXfrm>
    </dsp:sp>
    <dsp:sp modelId="{4A0AE390-2257-43A1-A884-A8D558B08EB6}">
      <dsp:nvSpPr>
        <dsp:cNvPr id="0" name=""/>
        <dsp:cNvSpPr/>
      </dsp:nvSpPr>
      <dsp:spPr>
        <a:xfrm>
          <a:off x="0" y="363332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Engineering</a:t>
          </a:r>
        </a:p>
      </dsp:txBody>
      <dsp:txXfrm>
        <a:off x="21075" y="3654397"/>
        <a:ext cx="6047500" cy="389580"/>
      </dsp:txXfrm>
    </dsp:sp>
    <dsp:sp modelId="{0D17C350-AC20-4879-B47D-204BE7E83D0E}">
      <dsp:nvSpPr>
        <dsp:cNvPr id="0" name=""/>
        <dsp:cNvSpPr/>
      </dsp:nvSpPr>
      <dsp:spPr>
        <a:xfrm>
          <a:off x="0" y="4065052"/>
          <a:ext cx="608965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Determining Nodes</a:t>
          </a:r>
        </a:p>
        <a:p>
          <a:pPr marL="114300" lvl="1" indent="-114300" algn="l" defTabSz="622300">
            <a:lnSpc>
              <a:spcPct val="90000"/>
            </a:lnSpc>
            <a:spcBef>
              <a:spcPct val="0"/>
            </a:spcBef>
            <a:spcAft>
              <a:spcPct val="20000"/>
            </a:spcAft>
            <a:buChar char="•"/>
          </a:pPr>
          <a:r>
            <a:rPr lang="en-US" sz="1400" kern="1200"/>
            <a:t>Edges and Affinities</a:t>
          </a:r>
        </a:p>
      </dsp:txBody>
      <dsp:txXfrm>
        <a:off x="0" y="4065052"/>
        <a:ext cx="6089650" cy="484380"/>
      </dsp:txXfrm>
    </dsp:sp>
    <dsp:sp modelId="{5DFB22ED-79A2-4C8C-A7E2-0659A9FCC37D}">
      <dsp:nvSpPr>
        <dsp:cNvPr id="0" name=""/>
        <dsp:cNvSpPr/>
      </dsp:nvSpPr>
      <dsp:spPr>
        <a:xfrm>
          <a:off x="0" y="45494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Analysis</a:t>
          </a:r>
        </a:p>
      </dsp:txBody>
      <dsp:txXfrm>
        <a:off x="21075" y="4570507"/>
        <a:ext cx="6047500" cy="389580"/>
      </dsp:txXfrm>
    </dsp:sp>
    <dsp:sp modelId="{3CEFA599-09D5-4529-90FA-29E6A4EF035D}">
      <dsp:nvSpPr>
        <dsp:cNvPr id="0" name=""/>
        <dsp:cNvSpPr/>
      </dsp:nvSpPr>
      <dsp:spPr>
        <a:xfrm>
          <a:off x="0" y="503300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Conclusion/Next Steps for Ornet</a:t>
          </a:r>
        </a:p>
      </dsp:txBody>
      <dsp:txXfrm>
        <a:off x="21075" y="5054077"/>
        <a:ext cx="6047500"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96B04-A13F-42F6-AB56-55CF5B647F50}">
      <dsp:nvSpPr>
        <dsp:cNvPr id="0" name=""/>
        <dsp:cNvSpPr/>
      </dsp:nvSpPr>
      <dsp:spPr>
        <a:xfrm>
          <a:off x="0" y="10739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Ornet</a:t>
          </a:r>
        </a:p>
      </dsp:txBody>
      <dsp:txXfrm>
        <a:off x="21075" y="128467"/>
        <a:ext cx="6047500" cy="389580"/>
      </dsp:txXfrm>
    </dsp:sp>
    <dsp:sp modelId="{EBDE790E-9794-4844-94F8-B657EFBE8D75}">
      <dsp:nvSpPr>
        <dsp:cNvPr id="0" name=""/>
        <dsp:cNvSpPr/>
      </dsp:nvSpPr>
      <dsp:spPr>
        <a:xfrm>
          <a:off x="0" y="59096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Outline</a:t>
          </a:r>
        </a:p>
      </dsp:txBody>
      <dsp:txXfrm>
        <a:off x="21075" y="612037"/>
        <a:ext cx="6047500" cy="389580"/>
      </dsp:txXfrm>
    </dsp:sp>
    <dsp:sp modelId="{1822CB7B-97FE-46CD-933D-67A6E12B9C32}">
      <dsp:nvSpPr>
        <dsp:cNvPr id="0" name=""/>
        <dsp:cNvSpPr/>
      </dsp:nvSpPr>
      <dsp:spPr>
        <a:xfrm>
          <a:off x="0" y="10745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1095607"/>
        <a:ext cx="6047500" cy="389580"/>
      </dsp:txXfrm>
    </dsp:sp>
    <dsp:sp modelId="{BF8F0BF5-12CA-468F-BF67-C86143856384}">
      <dsp:nvSpPr>
        <dsp:cNvPr id="0" name=""/>
        <dsp:cNvSpPr/>
      </dsp:nvSpPr>
      <dsp:spPr>
        <a:xfrm>
          <a:off x="0" y="1506262"/>
          <a:ext cx="60896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Image Analysis Background</a:t>
          </a:r>
        </a:p>
        <a:p>
          <a:pPr marL="114300" lvl="1" indent="-114300" algn="l" defTabSz="622300">
            <a:lnSpc>
              <a:spcPct val="90000"/>
            </a:lnSpc>
            <a:spcBef>
              <a:spcPct val="0"/>
            </a:spcBef>
            <a:spcAft>
              <a:spcPct val="20000"/>
            </a:spcAft>
            <a:buChar char="•"/>
          </a:pPr>
          <a:r>
            <a:rPr lang="en-US" sz="1400" kern="1200"/>
            <a:t>Significance and Motivation</a:t>
          </a:r>
          <a:endParaRPr lang="en-US" sz="1400" kern="1200" dirty="0"/>
        </a:p>
        <a:p>
          <a:pPr marL="114300" lvl="1" indent="-114300" algn="l" defTabSz="622300">
            <a:lnSpc>
              <a:spcPct val="90000"/>
            </a:lnSpc>
            <a:spcBef>
              <a:spcPct val="0"/>
            </a:spcBef>
            <a:spcAft>
              <a:spcPct val="20000"/>
            </a:spcAft>
            <a:buChar char="•"/>
          </a:pPr>
          <a:r>
            <a:rPr lang="en-US" sz="1400" kern="1200"/>
            <a:t>Social Networks and Graph Theory</a:t>
          </a:r>
          <a:endParaRPr lang="en-US" sz="1400" kern="1200" dirty="0"/>
        </a:p>
        <a:p>
          <a:pPr marL="114300" lvl="1" indent="-114300" algn="l" defTabSz="622300">
            <a:lnSpc>
              <a:spcPct val="90000"/>
            </a:lnSpc>
            <a:spcBef>
              <a:spcPct val="0"/>
            </a:spcBef>
            <a:spcAft>
              <a:spcPct val="20000"/>
            </a:spcAft>
            <a:buChar char="•"/>
          </a:pPr>
          <a:r>
            <a:rPr lang="en-US" sz="1400" kern="1200" dirty="0"/>
            <a:t>Proposed Pipeline</a:t>
          </a:r>
        </a:p>
      </dsp:txBody>
      <dsp:txXfrm>
        <a:off x="0" y="1506262"/>
        <a:ext cx="6089650" cy="968760"/>
      </dsp:txXfrm>
    </dsp:sp>
    <dsp:sp modelId="{9C7E8CBF-4026-4D72-B4FE-A7B11D0612D7}">
      <dsp:nvSpPr>
        <dsp:cNvPr id="0" name=""/>
        <dsp:cNvSpPr/>
      </dsp:nvSpPr>
      <dsp:spPr>
        <a:xfrm>
          <a:off x="0" y="247502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Segmentation</a:t>
          </a:r>
        </a:p>
      </dsp:txBody>
      <dsp:txXfrm>
        <a:off x="21075" y="2496097"/>
        <a:ext cx="6047500" cy="389580"/>
      </dsp:txXfrm>
    </dsp:sp>
    <dsp:sp modelId="{95EB024D-72E7-4E21-8DD4-1E341E2F1494}">
      <dsp:nvSpPr>
        <dsp:cNvPr id="0" name=""/>
        <dsp:cNvSpPr/>
      </dsp:nvSpPr>
      <dsp:spPr>
        <a:xfrm>
          <a:off x="0" y="2906752"/>
          <a:ext cx="6089650" cy="72657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Classical Approach</a:t>
          </a:r>
        </a:p>
        <a:p>
          <a:pPr marL="114300" lvl="1" indent="-114300" algn="l" defTabSz="622300">
            <a:lnSpc>
              <a:spcPct val="90000"/>
            </a:lnSpc>
            <a:spcBef>
              <a:spcPct val="0"/>
            </a:spcBef>
            <a:spcAft>
              <a:spcPct val="20000"/>
            </a:spcAft>
            <a:buChar char="•"/>
          </a:pPr>
          <a:r>
            <a:rPr lang="en-US" sz="1400" kern="1200" dirty="0"/>
            <a:t>Deformable contours</a:t>
          </a:r>
        </a:p>
        <a:p>
          <a:pPr marL="114300" lvl="1" indent="-114300" algn="l" defTabSz="622300">
            <a:lnSpc>
              <a:spcPct val="90000"/>
            </a:lnSpc>
            <a:spcBef>
              <a:spcPct val="0"/>
            </a:spcBef>
            <a:spcAft>
              <a:spcPct val="20000"/>
            </a:spcAft>
            <a:buChar char="•"/>
          </a:pPr>
          <a:r>
            <a:rPr lang="en-US" sz="1400" kern="1200" dirty="0"/>
            <a:t>Our Segmentation and Extraction Pipeline</a:t>
          </a:r>
        </a:p>
      </dsp:txBody>
      <dsp:txXfrm>
        <a:off x="0" y="2906752"/>
        <a:ext cx="6089650" cy="726570"/>
      </dsp:txXfrm>
    </dsp:sp>
    <dsp:sp modelId="{4A0AE390-2257-43A1-A884-A8D558B08EB6}">
      <dsp:nvSpPr>
        <dsp:cNvPr id="0" name=""/>
        <dsp:cNvSpPr/>
      </dsp:nvSpPr>
      <dsp:spPr>
        <a:xfrm>
          <a:off x="0" y="3633322"/>
          <a:ext cx="6089650" cy="4317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Engineering</a:t>
          </a:r>
        </a:p>
      </dsp:txBody>
      <dsp:txXfrm>
        <a:off x="21075" y="3654397"/>
        <a:ext cx="6047500" cy="389580"/>
      </dsp:txXfrm>
    </dsp:sp>
    <dsp:sp modelId="{0D17C350-AC20-4879-B47D-204BE7E83D0E}">
      <dsp:nvSpPr>
        <dsp:cNvPr id="0" name=""/>
        <dsp:cNvSpPr/>
      </dsp:nvSpPr>
      <dsp:spPr>
        <a:xfrm>
          <a:off x="0" y="4065052"/>
          <a:ext cx="608965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Determining Nodes</a:t>
          </a:r>
        </a:p>
        <a:p>
          <a:pPr marL="114300" lvl="1" indent="-114300" algn="l" defTabSz="622300">
            <a:lnSpc>
              <a:spcPct val="90000"/>
            </a:lnSpc>
            <a:spcBef>
              <a:spcPct val="0"/>
            </a:spcBef>
            <a:spcAft>
              <a:spcPct val="20000"/>
            </a:spcAft>
            <a:buChar char="•"/>
          </a:pPr>
          <a:r>
            <a:rPr lang="en-US" sz="1400" kern="1200"/>
            <a:t>Edges and Affinities</a:t>
          </a:r>
        </a:p>
      </dsp:txBody>
      <dsp:txXfrm>
        <a:off x="0" y="4065052"/>
        <a:ext cx="6089650" cy="484380"/>
      </dsp:txXfrm>
    </dsp:sp>
    <dsp:sp modelId="{5DFB22ED-79A2-4C8C-A7E2-0659A9FCC37D}">
      <dsp:nvSpPr>
        <dsp:cNvPr id="0" name=""/>
        <dsp:cNvSpPr/>
      </dsp:nvSpPr>
      <dsp:spPr>
        <a:xfrm>
          <a:off x="0" y="45494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Analysis</a:t>
          </a:r>
        </a:p>
      </dsp:txBody>
      <dsp:txXfrm>
        <a:off x="21075" y="4570507"/>
        <a:ext cx="6047500" cy="389580"/>
      </dsp:txXfrm>
    </dsp:sp>
    <dsp:sp modelId="{3CEFA599-09D5-4529-90FA-29E6A4EF035D}">
      <dsp:nvSpPr>
        <dsp:cNvPr id="0" name=""/>
        <dsp:cNvSpPr/>
      </dsp:nvSpPr>
      <dsp:spPr>
        <a:xfrm>
          <a:off x="0" y="503300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Conclusion/Next Steps for Ornet</a:t>
          </a:r>
        </a:p>
      </dsp:txBody>
      <dsp:txXfrm>
        <a:off x="21075" y="5054077"/>
        <a:ext cx="6047500" cy="3895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96B04-A13F-42F6-AB56-55CF5B647F50}">
      <dsp:nvSpPr>
        <dsp:cNvPr id="0" name=""/>
        <dsp:cNvSpPr/>
      </dsp:nvSpPr>
      <dsp:spPr>
        <a:xfrm>
          <a:off x="0" y="10739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Ornet</a:t>
          </a:r>
        </a:p>
      </dsp:txBody>
      <dsp:txXfrm>
        <a:off x="21075" y="128467"/>
        <a:ext cx="6047500" cy="389580"/>
      </dsp:txXfrm>
    </dsp:sp>
    <dsp:sp modelId="{EBDE790E-9794-4844-94F8-B657EFBE8D75}">
      <dsp:nvSpPr>
        <dsp:cNvPr id="0" name=""/>
        <dsp:cNvSpPr/>
      </dsp:nvSpPr>
      <dsp:spPr>
        <a:xfrm>
          <a:off x="0" y="59096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Outline</a:t>
          </a:r>
        </a:p>
      </dsp:txBody>
      <dsp:txXfrm>
        <a:off x="21075" y="612037"/>
        <a:ext cx="6047500" cy="389580"/>
      </dsp:txXfrm>
    </dsp:sp>
    <dsp:sp modelId="{1822CB7B-97FE-46CD-933D-67A6E12B9C32}">
      <dsp:nvSpPr>
        <dsp:cNvPr id="0" name=""/>
        <dsp:cNvSpPr/>
      </dsp:nvSpPr>
      <dsp:spPr>
        <a:xfrm>
          <a:off x="0" y="10745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1095607"/>
        <a:ext cx="6047500" cy="389580"/>
      </dsp:txXfrm>
    </dsp:sp>
    <dsp:sp modelId="{BF8F0BF5-12CA-468F-BF67-C86143856384}">
      <dsp:nvSpPr>
        <dsp:cNvPr id="0" name=""/>
        <dsp:cNvSpPr/>
      </dsp:nvSpPr>
      <dsp:spPr>
        <a:xfrm>
          <a:off x="0" y="1506262"/>
          <a:ext cx="60896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Image Analysis Background</a:t>
          </a:r>
        </a:p>
        <a:p>
          <a:pPr marL="114300" lvl="1" indent="-114300" algn="l" defTabSz="622300">
            <a:lnSpc>
              <a:spcPct val="90000"/>
            </a:lnSpc>
            <a:spcBef>
              <a:spcPct val="0"/>
            </a:spcBef>
            <a:spcAft>
              <a:spcPct val="20000"/>
            </a:spcAft>
            <a:buChar char="•"/>
          </a:pPr>
          <a:r>
            <a:rPr lang="en-US" sz="1400" kern="1200"/>
            <a:t>Significance and Motivation</a:t>
          </a:r>
          <a:endParaRPr lang="en-US" sz="1400" kern="1200" dirty="0"/>
        </a:p>
        <a:p>
          <a:pPr marL="114300" lvl="1" indent="-114300" algn="l" defTabSz="622300">
            <a:lnSpc>
              <a:spcPct val="90000"/>
            </a:lnSpc>
            <a:spcBef>
              <a:spcPct val="0"/>
            </a:spcBef>
            <a:spcAft>
              <a:spcPct val="20000"/>
            </a:spcAft>
            <a:buChar char="•"/>
          </a:pPr>
          <a:r>
            <a:rPr lang="en-US" sz="1400" kern="1200"/>
            <a:t>Social Networks and Graph Theory</a:t>
          </a:r>
          <a:endParaRPr lang="en-US" sz="1400" kern="1200" dirty="0"/>
        </a:p>
        <a:p>
          <a:pPr marL="114300" lvl="1" indent="-114300" algn="l" defTabSz="622300">
            <a:lnSpc>
              <a:spcPct val="90000"/>
            </a:lnSpc>
            <a:spcBef>
              <a:spcPct val="0"/>
            </a:spcBef>
            <a:spcAft>
              <a:spcPct val="20000"/>
            </a:spcAft>
            <a:buChar char="•"/>
          </a:pPr>
          <a:r>
            <a:rPr lang="en-US" sz="1400" kern="1200" dirty="0"/>
            <a:t>Proposed Pipeline</a:t>
          </a:r>
        </a:p>
      </dsp:txBody>
      <dsp:txXfrm>
        <a:off x="0" y="1506262"/>
        <a:ext cx="6089650" cy="968760"/>
      </dsp:txXfrm>
    </dsp:sp>
    <dsp:sp modelId="{9C7E8CBF-4026-4D72-B4FE-A7B11D0612D7}">
      <dsp:nvSpPr>
        <dsp:cNvPr id="0" name=""/>
        <dsp:cNvSpPr/>
      </dsp:nvSpPr>
      <dsp:spPr>
        <a:xfrm>
          <a:off x="0" y="247502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Segmentation</a:t>
          </a:r>
        </a:p>
      </dsp:txBody>
      <dsp:txXfrm>
        <a:off x="21075" y="2496097"/>
        <a:ext cx="6047500" cy="389580"/>
      </dsp:txXfrm>
    </dsp:sp>
    <dsp:sp modelId="{95EB024D-72E7-4E21-8DD4-1E341E2F1494}">
      <dsp:nvSpPr>
        <dsp:cNvPr id="0" name=""/>
        <dsp:cNvSpPr/>
      </dsp:nvSpPr>
      <dsp:spPr>
        <a:xfrm>
          <a:off x="0" y="2906752"/>
          <a:ext cx="6089650" cy="72657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Classical Approach</a:t>
          </a:r>
        </a:p>
        <a:p>
          <a:pPr marL="114300" lvl="1" indent="-114300" algn="l" defTabSz="622300">
            <a:lnSpc>
              <a:spcPct val="90000"/>
            </a:lnSpc>
            <a:spcBef>
              <a:spcPct val="0"/>
            </a:spcBef>
            <a:spcAft>
              <a:spcPct val="20000"/>
            </a:spcAft>
            <a:buChar char="•"/>
          </a:pPr>
          <a:r>
            <a:rPr lang="en-US" sz="1400" kern="1200" dirty="0"/>
            <a:t>Deformable contours</a:t>
          </a:r>
        </a:p>
        <a:p>
          <a:pPr marL="114300" lvl="1" indent="-114300" algn="l" defTabSz="622300">
            <a:lnSpc>
              <a:spcPct val="90000"/>
            </a:lnSpc>
            <a:spcBef>
              <a:spcPct val="0"/>
            </a:spcBef>
            <a:spcAft>
              <a:spcPct val="20000"/>
            </a:spcAft>
            <a:buChar char="•"/>
          </a:pPr>
          <a:r>
            <a:rPr lang="en-US" sz="1400" kern="1200" dirty="0"/>
            <a:t>Our Segmentation and Extraction Pipeline</a:t>
          </a:r>
        </a:p>
      </dsp:txBody>
      <dsp:txXfrm>
        <a:off x="0" y="2906752"/>
        <a:ext cx="6089650" cy="726570"/>
      </dsp:txXfrm>
    </dsp:sp>
    <dsp:sp modelId="{4A0AE390-2257-43A1-A884-A8D558B08EB6}">
      <dsp:nvSpPr>
        <dsp:cNvPr id="0" name=""/>
        <dsp:cNvSpPr/>
      </dsp:nvSpPr>
      <dsp:spPr>
        <a:xfrm>
          <a:off x="0" y="363332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Engineering</a:t>
          </a:r>
        </a:p>
      </dsp:txBody>
      <dsp:txXfrm>
        <a:off x="21075" y="3654397"/>
        <a:ext cx="6047500" cy="389580"/>
      </dsp:txXfrm>
    </dsp:sp>
    <dsp:sp modelId="{0D17C350-AC20-4879-B47D-204BE7E83D0E}">
      <dsp:nvSpPr>
        <dsp:cNvPr id="0" name=""/>
        <dsp:cNvSpPr/>
      </dsp:nvSpPr>
      <dsp:spPr>
        <a:xfrm>
          <a:off x="0" y="4065052"/>
          <a:ext cx="608965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Determining Nodes</a:t>
          </a:r>
        </a:p>
        <a:p>
          <a:pPr marL="114300" lvl="1" indent="-114300" algn="l" defTabSz="622300">
            <a:lnSpc>
              <a:spcPct val="90000"/>
            </a:lnSpc>
            <a:spcBef>
              <a:spcPct val="0"/>
            </a:spcBef>
            <a:spcAft>
              <a:spcPct val="20000"/>
            </a:spcAft>
            <a:buChar char="•"/>
          </a:pPr>
          <a:r>
            <a:rPr lang="en-US" sz="1400" kern="1200"/>
            <a:t>Edges and Affinities</a:t>
          </a:r>
        </a:p>
      </dsp:txBody>
      <dsp:txXfrm>
        <a:off x="0" y="4065052"/>
        <a:ext cx="6089650" cy="484380"/>
      </dsp:txXfrm>
    </dsp:sp>
    <dsp:sp modelId="{5DFB22ED-79A2-4C8C-A7E2-0659A9FCC37D}">
      <dsp:nvSpPr>
        <dsp:cNvPr id="0" name=""/>
        <dsp:cNvSpPr/>
      </dsp:nvSpPr>
      <dsp:spPr>
        <a:xfrm>
          <a:off x="0" y="4549432"/>
          <a:ext cx="6089650" cy="4317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Analysis</a:t>
          </a:r>
        </a:p>
      </dsp:txBody>
      <dsp:txXfrm>
        <a:off x="21075" y="4570507"/>
        <a:ext cx="6047500" cy="389580"/>
      </dsp:txXfrm>
    </dsp:sp>
    <dsp:sp modelId="{3CEFA599-09D5-4529-90FA-29E6A4EF035D}">
      <dsp:nvSpPr>
        <dsp:cNvPr id="0" name=""/>
        <dsp:cNvSpPr/>
      </dsp:nvSpPr>
      <dsp:spPr>
        <a:xfrm>
          <a:off x="0" y="503300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Conclusion/Next Steps for Ornet</a:t>
          </a:r>
        </a:p>
      </dsp:txBody>
      <dsp:txXfrm>
        <a:off x="21075" y="5054077"/>
        <a:ext cx="6047500" cy="38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96B04-A13F-42F6-AB56-55CF5B647F50}">
      <dsp:nvSpPr>
        <dsp:cNvPr id="0" name=""/>
        <dsp:cNvSpPr/>
      </dsp:nvSpPr>
      <dsp:spPr>
        <a:xfrm>
          <a:off x="0" y="10739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Ornet</a:t>
          </a:r>
        </a:p>
      </dsp:txBody>
      <dsp:txXfrm>
        <a:off x="21075" y="128467"/>
        <a:ext cx="6047500" cy="389580"/>
      </dsp:txXfrm>
    </dsp:sp>
    <dsp:sp modelId="{EBDE790E-9794-4844-94F8-B657EFBE8D75}">
      <dsp:nvSpPr>
        <dsp:cNvPr id="0" name=""/>
        <dsp:cNvSpPr/>
      </dsp:nvSpPr>
      <dsp:spPr>
        <a:xfrm>
          <a:off x="0" y="59096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Outline</a:t>
          </a:r>
        </a:p>
      </dsp:txBody>
      <dsp:txXfrm>
        <a:off x="21075" y="612037"/>
        <a:ext cx="6047500" cy="389580"/>
      </dsp:txXfrm>
    </dsp:sp>
    <dsp:sp modelId="{1822CB7B-97FE-46CD-933D-67A6E12B9C32}">
      <dsp:nvSpPr>
        <dsp:cNvPr id="0" name=""/>
        <dsp:cNvSpPr/>
      </dsp:nvSpPr>
      <dsp:spPr>
        <a:xfrm>
          <a:off x="0" y="1074532"/>
          <a:ext cx="6089650" cy="431730"/>
        </a:xfrm>
        <a:prstGeom prst="roundRect">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Introduction</a:t>
          </a:r>
        </a:p>
      </dsp:txBody>
      <dsp:txXfrm>
        <a:off x="21075" y="1095607"/>
        <a:ext cx="6047500" cy="389580"/>
      </dsp:txXfrm>
    </dsp:sp>
    <dsp:sp modelId="{BF8F0BF5-12CA-468F-BF67-C86143856384}">
      <dsp:nvSpPr>
        <dsp:cNvPr id="0" name=""/>
        <dsp:cNvSpPr/>
      </dsp:nvSpPr>
      <dsp:spPr>
        <a:xfrm>
          <a:off x="0" y="1506262"/>
          <a:ext cx="6089650"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Image Analysis Background</a:t>
          </a:r>
        </a:p>
        <a:p>
          <a:pPr marL="114300" lvl="1" indent="-114300" algn="l" defTabSz="622300">
            <a:lnSpc>
              <a:spcPct val="90000"/>
            </a:lnSpc>
            <a:spcBef>
              <a:spcPct val="0"/>
            </a:spcBef>
            <a:spcAft>
              <a:spcPct val="20000"/>
            </a:spcAft>
            <a:buChar char="•"/>
          </a:pPr>
          <a:r>
            <a:rPr lang="en-US" sz="1400" kern="1200"/>
            <a:t>Significance and Motivation</a:t>
          </a:r>
          <a:endParaRPr lang="en-US" sz="1400" kern="1200" dirty="0"/>
        </a:p>
        <a:p>
          <a:pPr marL="114300" lvl="1" indent="-114300" algn="l" defTabSz="622300">
            <a:lnSpc>
              <a:spcPct val="90000"/>
            </a:lnSpc>
            <a:spcBef>
              <a:spcPct val="0"/>
            </a:spcBef>
            <a:spcAft>
              <a:spcPct val="20000"/>
            </a:spcAft>
            <a:buChar char="•"/>
          </a:pPr>
          <a:r>
            <a:rPr lang="en-US" sz="1400" kern="1200"/>
            <a:t>Social Networks and Graph Theory</a:t>
          </a:r>
          <a:endParaRPr lang="en-US" sz="1400" kern="1200" dirty="0"/>
        </a:p>
        <a:p>
          <a:pPr marL="114300" lvl="1" indent="-114300" algn="l" defTabSz="622300">
            <a:lnSpc>
              <a:spcPct val="90000"/>
            </a:lnSpc>
            <a:spcBef>
              <a:spcPct val="0"/>
            </a:spcBef>
            <a:spcAft>
              <a:spcPct val="20000"/>
            </a:spcAft>
            <a:buChar char="•"/>
          </a:pPr>
          <a:r>
            <a:rPr lang="en-US" sz="1400" kern="1200" dirty="0"/>
            <a:t>Proposed Pipeline</a:t>
          </a:r>
        </a:p>
      </dsp:txBody>
      <dsp:txXfrm>
        <a:off x="0" y="1506262"/>
        <a:ext cx="6089650" cy="968760"/>
      </dsp:txXfrm>
    </dsp:sp>
    <dsp:sp modelId="{9C7E8CBF-4026-4D72-B4FE-A7B11D0612D7}">
      <dsp:nvSpPr>
        <dsp:cNvPr id="0" name=""/>
        <dsp:cNvSpPr/>
      </dsp:nvSpPr>
      <dsp:spPr>
        <a:xfrm>
          <a:off x="0" y="247502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Segmentation</a:t>
          </a:r>
        </a:p>
      </dsp:txBody>
      <dsp:txXfrm>
        <a:off x="21075" y="2496097"/>
        <a:ext cx="6047500" cy="389580"/>
      </dsp:txXfrm>
    </dsp:sp>
    <dsp:sp modelId="{95EB024D-72E7-4E21-8DD4-1E341E2F1494}">
      <dsp:nvSpPr>
        <dsp:cNvPr id="0" name=""/>
        <dsp:cNvSpPr/>
      </dsp:nvSpPr>
      <dsp:spPr>
        <a:xfrm>
          <a:off x="0" y="2906752"/>
          <a:ext cx="6089650" cy="72657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Classical Approach</a:t>
          </a:r>
        </a:p>
        <a:p>
          <a:pPr marL="114300" lvl="1" indent="-114300" algn="l" defTabSz="622300">
            <a:lnSpc>
              <a:spcPct val="90000"/>
            </a:lnSpc>
            <a:spcBef>
              <a:spcPct val="0"/>
            </a:spcBef>
            <a:spcAft>
              <a:spcPct val="20000"/>
            </a:spcAft>
            <a:buChar char="•"/>
          </a:pPr>
          <a:r>
            <a:rPr lang="en-US" sz="1400" kern="1200" dirty="0"/>
            <a:t>Deformable contours</a:t>
          </a:r>
        </a:p>
        <a:p>
          <a:pPr marL="114300" lvl="1" indent="-114300" algn="l" defTabSz="622300">
            <a:lnSpc>
              <a:spcPct val="90000"/>
            </a:lnSpc>
            <a:spcBef>
              <a:spcPct val="0"/>
            </a:spcBef>
            <a:spcAft>
              <a:spcPct val="20000"/>
            </a:spcAft>
            <a:buChar char="•"/>
          </a:pPr>
          <a:r>
            <a:rPr lang="en-US" sz="1400" kern="1200" dirty="0"/>
            <a:t>Our Segmentation and Extraction Pipeline</a:t>
          </a:r>
        </a:p>
      </dsp:txBody>
      <dsp:txXfrm>
        <a:off x="0" y="2906752"/>
        <a:ext cx="6089650" cy="726570"/>
      </dsp:txXfrm>
    </dsp:sp>
    <dsp:sp modelId="{4A0AE390-2257-43A1-A884-A8D558B08EB6}">
      <dsp:nvSpPr>
        <dsp:cNvPr id="0" name=""/>
        <dsp:cNvSpPr/>
      </dsp:nvSpPr>
      <dsp:spPr>
        <a:xfrm>
          <a:off x="0" y="363332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Engineering</a:t>
          </a:r>
        </a:p>
      </dsp:txBody>
      <dsp:txXfrm>
        <a:off x="21075" y="3654397"/>
        <a:ext cx="6047500" cy="389580"/>
      </dsp:txXfrm>
    </dsp:sp>
    <dsp:sp modelId="{0D17C350-AC20-4879-B47D-204BE7E83D0E}">
      <dsp:nvSpPr>
        <dsp:cNvPr id="0" name=""/>
        <dsp:cNvSpPr/>
      </dsp:nvSpPr>
      <dsp:spPr>
        <a:xfrm>
          <a:off x="0" y="4065052"/>
          <a:ext cx="608965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34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Determining Nodes</a:t>
          </a:r>
        </a:p>
        <a:p>
          <a:pPr marL="114300" lvl="1" indent="-114300" algn="l" defTabSz="622300">
            <a:lnSpc>
              <a:spcPct val="90000"/>
            </a:lnSpc>
            <a:spcBef>
              <a:spcPct val="0"/>
            </a:spcBef>
            <a:spcAft>
              <a:spcPct val="20000"/>
            </a:spcAft>
            <a:buChar char="•"/>
          </a:pPr>
          <a:r>
            <a:rPr lang="en-US" sz="1400" kern="1200"/>
            <a:t>Edges and Affinities</a:t>
          </a:r>
        </a:p>
      </dsp:txBody>
      <dsp:txXfrm>
        <a:off x="0" y="4065052"/>
        <a:ext cx="6089650" cy="484380"/>
      </dsp:txXfrm>
    </dsp:sp>
    <dsp:sp modelId="{5DFB22ED-79A2-4C8C-A7E2-0659A9FCC37D}">
      <dsp:nvSpPr>
        <dsp:cNvPr id="0" name=""/>
        <dsp:cNvSpPr/>
      </dsp:nvSpPr>
      <dsp:spPr>
        <a:xfrm>
          <a:off x="0" y="4549432"/>
          <a:ext cx="6089650" cy="431730"/>
        </a:xfrm>
        <a:prstGeom prst="round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Network Analysis</a:t>
          </a:r>
        </a:p>
      </dsp:txBody>
      <dsp:txXfrm>
        <a:off x="21075" y="4570507"/>
        <a:ext cx="6047500" cy="389580"/>
      </dsp:txXfrm>
    </dsp:sp>
    <dsp:sp modelId="{3CEFA599-09D5-4529-90FA-29E6A4EF035D}">
      <dsp:nvSpPr>
        <dsp:cNvPr id="0" name=""/>
        <dsp:cNvSpPr/>
      </dsp:nvSpPr>
      <dsp:spPr>
        <a:xfrm>
          <a:off x="0" y="5033002"/>
          <a:ext cx="6089650" cy="43173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Conclusion/Next Steps for Ornet</a:t>
          </a:r>
        </a:p>
      </dsp:txBody>
      <dsp:txXfrm>
        <a:off x="21075" y="5054077"/>
        <a:ext cx="6047500" cy="3895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1C06A-884A-4755-8C10-5BBEB09BDF40}" type="datetimeFigureOut">
              <a:rPr lang="en-US" smtClean="0"/>
              <a:t>4/5/2019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9B8E91-5FE0-4979-AA45-8465907A8EB3}" type="slidenum">
              <a:rPr lang="en-US" smtClean="0"/>
              <a:t>‹#›</a:t>
            </a:fld>
            <a:endParaRPr lang="en-US"/>
          </a:p>
        </p:txBody>
      </p:sp>
    </p:spTree>
    <p:extLst>
      <p:ext uri="{BB962C8B-B14F-4D97-AF65-F5344CB8AC3E}">
        <p14:creationId xmlns:p14="http://schemas.microsoft.com/office/powerpoint/2010/main" val="614999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 Andrew Durden</a:t>
            </a:r>
          </a:p>
          <a:p>
            <a:endParaRPr lang="en-US" dirty="0"/>
          </a:p>
          <a:p>
            <a:r>
              <a:rPr lang="en-US" dirty="0"/>
              <a:t>-Working in the Quinn Research Group since early 2018</a:t>
            </a:r>
          </a:p>
          <a:p>
            <a:endParaRPr lang="en-US" dirty="0"/>
          </a:p>
          <a:p>
            <a:r>
              <a:rPr lang="en-US" dirty="0"/>
              <a:t>-My thesis is: modelling diffuse subcellular protein structures as dynamic social networks</a:t>
            </a:r>
          </a:p>
          <a:p>
            <a:endParaRPr lang="en-US" dirty="0"/>
          </a:p>
          <a:p>
            <a:endParaRPr lang="en-US" dirty="0"/>
          </a:p>
        </p:txBody>
      </p:sp>
      <p:sp>
        <p:nvSpPr>
          <p:cNvPr id="4" name="Slide Number Placeholder 3"/>
          <p:cNvSpPr>
            <a:spLocks noGrp="1"/>
          </p:cNvSpPr>
          <p:nvPr>
            <p:ph type="sldNum" sz="quarter" idx="5"/>
          </p:nvPr>
        </p:nvSpPr>
        <p:spPr/>
        <p:txBody>
          <a:bodyPr/>
          <a:lstStyle/>
          <a:p>
            <a:fld id="{3F9B8E91-5FE0-4979-AA45-8465907A8EB3}" type="slidenum">
              <a:rPr lang="en-US" smtClean="0"/>
              <a:t>1</a:t>
            </a:fld>
            <a:endParaRPr lang="en-US"/>
          </a:p>
        </p:txBody>
      </p:sp>
    </p:spTree>
    <p:extLst>
      <p:ext uri="{BB962C8B-B14F-4D97-AF65-F5344CB8AC3E}">
        <p14:creationId xmlns:p14="http://schemas.microsoft.com/office/powerpoint/2010/main" val="954867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Graphs are</a:t>
            </a:r>
          </a:p>
          <a:p>
            <a:pPr marL="628650" lvl="1" indent="-171450">
              <a:buFontTx/>
              <a:buChar char="-"/>
            </a:pPr>
            <a:r>
              <a:rPr lang="en-US" dirty="0"/>
              <a:t>Nodes</a:t>
            </a:r>
          </a:p>
          <a:p>
            <a:pPr marL="628650" lvl="1" indent="-171450">
              <a:buFontTx/>
              <a:buChar char="-"/>
            </a:pPr>
            <a:r>
              <a:rPr lang="en-US" dirty="0"/>
              <a:t>Edges</a:t>
            </a:r>
          </a:p>
          <a:p>
            <a:pPr marL="628650" lvl="1" indent="-171450">
              <a:buFontTx/>
              <a:buChar char="-"/>
            </a:pPr>
            <a:endParaRPr lang="en-US" dirty="0"/>
          </a:p>
          <a:p>
            <a:pPr marL="171450" lvl="0" indent="-171450">
              <a:buFontTx/>
              <a:buChar char="-"/>
            </a:pPr>
            <a:r>
              <a:rPr lang="en-US" dirty="0"/>
              <a:t>Directed or undirected (predator prey)</a:t>
            </a:r>
          </a:p>
          <a:p>
            <a:pPr marL="171450" lvl="0" indent="-171450">
              <a:buFontTx/>
              <a:buChar char="-"/>
            </a:pPr>
            <a:r>
              <a:rPr lang="en-US" dirty="0"/>
              <a:t>Weighted or unweighted (latency in routing)</a:t>
            </a:r>
          </a:p>
          <a:p>
            <a:endParaRPr lang="en-US" dirty="0"/>
          </a:p>
          <a:p>
            <a:pPr marL="171450" indent="-171450">
              <a:buFontTx/>
              <a:buChar char="-"/>
            </a:pPr>
            <a:r>
              <a:rPr lang="en-US" dirty="0"/>
              <a:t>Structures</a:t>
            </a:r>
          </a:p>
          <a:p>
            <a:pPr marL="628650" lvl="1" indent="-171450">
              <a:buFontTx/>
              <a:buChar char="-"/>
            </a:pPr>
            <a:r>
              <a:rPr lang="en-US" dirty="0"/>
              <a:t>Random</a:t>
            </a:r>
          </a:p>
          <a:p>
            <a:pPr marL="628650" lvl="1" indent="-171450">
              <a:buFontTx/>
              <a:buChar char="-"/>
            </a:pPr>
            <a:r>
              <a:rPr lang="en-US" dirty="0"/>
              <a:t>Scale free</a:t>
            </a:r>
          </a:p>
          <a:p>
            <a:pPr marL="171450" lvl="0" indent="-171450">
              <a:buFontTx/>
              <a:buChar char="-"/>
            </a:pPr>
            <a:r>
              <a:rPr lang="en-US" dirty="0"/>
              <a:t>Communities</a:t>
            </a:r>
          </a:p>
          <a:p>
            <a:pPr marL="171450" lvl="0" indent="-171450">
              <a:buFontTx/>
              <a:buChar char="-"/>
            </a:pPr>
            <a:endParaRPr lang="en-US" dirty="0"/>
          </a:p>
          <a:p>
            <a:pPr marL="171450" lvl="0" indent="-171450">
              <a:buFontTx/>
              <a:buChar char="-"/>
            </a:pPr>
            <a:r>
              <a:rPr lang="en-US" dirty="0"/>
              <a:t>Metrics</a:t>
            </a:r>
          </a:p>
          <a:p>
            <a:pPr marL="628650" lvl="1" indent="-171450">
              <a:buFontTx/>
              <a:buChar char="-"/>
            </a:pPr>
            <a:r>
              <a:rPr lang="en-US" dirty="0"/>
              <a:t>Clustering Coefficient</a:t>
            </a:r>
          </a:p>
          <a:p>
            <a:pPr marL="628650" lvl="1" indent="-171450">
              <a:buFontTx/>
              <a:buChar char="-"/>
            </a:pPr>
            <a:r>
              <a:rPr lang="en-US" dirty="0"/>
              <a:t>Network Diameter</a:t>
            </a:r>
          </a:p>
          <a:p>
            <a:endParaRPr lang="en-US" dirty="0"/>
          </a:p>
          <a:p>
            <a:endParaRPr lang="en-US" dirty="0"/>
          </a:p>
          <a:p>
            <a:endParaRPr lang="en-US" dirty="0"/>
          </a:p>
          <a:p>
            <a:endParaRPr lang="en-US" dirty="0"/>
          </a:p>
          <a:p>
            <a:r>
              <a:rPr lang="en-US" dirty="0"/>
              <a:t>Graphs are models as nodes with connected edges</a:t>
            </a:r>
          </a:p>
          <a:p>
            <a:endParaRPr lang="en-US" dirty="0"/>
          </a:p>
          <a:p>
            <a:r>
              <a:rPr lang="en-US" dirty="0"/>
              <a:t>An edge can be directed or undirected, weighted or unweighted (point to graphs)</a:t>
            </a:r>
          </a:p>
          <a:p>
            <a:endParaRPr lang="en-US" dirty="0"/>
          </a:p>
          <a:p>
            <a:r>
              <a:rPr lang="en-US" dirty="0"/>
              <a:t>Furthermore the underlying structure of a graph can fall into two distinct categories. Random Networks and Scale Free Networks</a:t>
            </a:r>
          </a:p>
          <a:p>
            <a:r>
              <a:rPr lang="en-US" dirty="0"/>
              <a:t>Random are like the top where the number of connections are fairly consistent throughout</a:t>
            </a:r>
          </a:p>
          <a:p>
            <a:r>
              <a:rPr lang="en-US" dirty="0"/>
              <a:t>Scale-free networks often contain and build off of hubs. A new node is most likely to connect to a hub node when joining the network. This is the structure more found in nature.</a:t>
            </a:r>
          </a:p>
          <a:p>
            <a:endParaRPr lang="en-US" dirty="0"/>
          </a:p>
          <a:p>
            <a:r>
              <a:rPr lang="en-US" dirty="0"/>
              <a:t>Another characteristic in graphs is the community structure in which several nodes are highly connected, with these clusters having weaker connection between them.</a:t>
            </a:r>
          </a:p>
          <a:p>
            <a:r>
              <a:rPr lang="en-US" dirty="0"/>
              <a:t>This can further be hierarchical with communities of communities forming. </a:t>
            </a:r>
          </a:p>
          <a:p>
            <a:endParaRPr lang="en-US" dirty="0"/>
          </a:p>
          <a:p>
            <a:r>
              <a:rPr lang="en-US" dirty="0"/>
              <a:t>Fields in Academic Publishing,</a:t>
            </a:r>
          </a:p>
          <a:p>
            <a:r>
              <a:rPr lang="en-US" dirty="0"/>
              <a:t>Family Branches in Kinship,</a:t>
            </a:r>
          </a:p>
          <a:p>
            <a:r>
              <a:rPr lang="en-US" dirty="0"/>
              <a:t>Functional groupings in metabolic networks</a:t>
            </a:r>
          </a:p>
          <a:p>
            <a:endParaRPr lang="en-US" dirty="0"/>
          </a:p>
          <a:p>
            <a:r>
              <a:rPr lang="en-US" dirty="0"/>
              <a:t>Clustering Coefficients are a measure global or local connectivity</a:t>
            </a:r>
          </a:p>
          <a:p>
            <a:r>
              <a:rPr lang="en-US" dirty="0"/>
              <a:t>Networks or neighborhoods with higher numbers of connections between nodes have higher clustering coefficients</a:t>
            </a:r>
          </a:p>
          <a:p>
            <a:r>
              <a:rPr lang="en-US" dirty="0"/>
              <a:t>Depending on how our network is built, this could give insight into the grouping of the mitochondria in our cells both globally or locally</a:t>
            </a:r>
          </a:p>
          <a:p>
            <a:endParaRPr lang="en-US" dirty="0"/>
          </a:p>
          <a:p>
            <a:r>
              <a:rPr lang="en-US" dirty="0"/>
              <a:t>Network Diameter is a measurement of shortest path length between the most distant nodes.</a:t>
            </a:r>
          </a:p>
          <a:p>
            <a:r>
              <a:rPr lang="en-US" dirty="0"/>
              <a:t>This gives a global metric for the span of our network which could serve in a model with induced sparsity to distinguish between c mitochondrial structure pre and post fragmentation.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F9B8E91-5FE0-4979-AA45-8465907A8EB3}" type="slidenum">
              <a:rPr lang="en-US" smtClean="0"/>
              <a:t>10</a:t>
            </a:fld>
            <a:endParaRPr lang="en-US"/>
          </a:p>
        </p:txBody>
      </p:sp>
    </p:spTree>
    <p:extLst>
      <p:ext uri="{BB962C8B-B14F-4D97-AF65-F5344CB8AC3E}">
        <p14:creationId xmlns:p14="http://schemas.microsoft.com/office/powerpoint/2010/main" val="2608820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Our proposed pipeline</a:t>
            </a:r>
          </a:p>
          <a:p>
            <a:pPr marL="171450" indent="-171450">
              <a:buFontTx/>
              <a:buChar char="-"/>
            </a:pPr>
            <a:endParaRPr lang="en-US" dirty="0"/>
          </a:p>
          <a:p>
            <a:pPr marL="171450" indent="-171450">
              <a:buFontTx/>
              <a:buChar char="-"/>
            </a:pPr>
            <a:r>
              <a:rPr lang="en-US" dirty="0"/>
              <a:t>Temporally evolves</a:t>
            </a:r>
          </a:p>
          <a:p>
            <a:endParaRPr lang="en-US" dirty="0"/>
          </a:p>
          <a:p>
            <a:endParaRPr lang="en-US" dirty="0"/>
          </a:p>
          <a:p>
            <a:r>
              <a:rPr lang="en-US" dirty="0"/>
              <a:t>Before we jump into more details, I want to quickly go over the pipeline as a whole so that future steps can motivate the decisions I made when creating our modeling process. </a:t>
            </a:r>
          </a:p>
          <a:p>
            <a:endParaRPr lang="en-US" dirty="0"/>
          </a:p>
          <a:p>
            <a:r>
              <a:rPr lang="en-US" dirty="0"/>
              <a:t>The first step is to segment each cell. A process that was made difficult due to the diffuse nature of our dataset and the close proximity between the cells. With the segmentation maps derived, we then extract each cell into its own video, which is a trivial process given segmentation masks. </a:t>
            </a:r>
          </a:p>
          <a:p>
            <a:endParaRPr lang="en-US" dirty="0"/>
          </a:p>
          <a:p>
            <a:r>
              <a:rPr lang="en-US" dirty="0"/>
              <a:t>Once each cell is ready to be examined on it’s own we fit nodes to the cell to model the mitochondrial communities. </a:t>
            </a:r>
          </a:p>
          <a:p>
            <a:endParaRPr lang="en-US" dirty="0"/>
          </a:p>
          <a:p>
            <a:r>
              <a:rPr lang="en-US" dirty="0"/>
              <a:t>With nodes fit we apply an affinity function between each node, and create our edges. </a:t>
            </a:r>
          </a:p>
          <a:p>
            <a:endParaRPr lang="en-US" dirty="0"/>
          </a:p>
          <a:p>
            <a:r>
              <a:rPr lang="en-US" dirty="0"/>
              <a:t>At this point the model is ready for network analysis which can take many forms. </a:t>
            </a:r>
          </a:p>
          <a:p>
            <a:endParaRPr lang="en-US" dirty="0"/>
          </a:p>
          <a:p>
            <a:r>
              <a:rPr lang="en-US" dirty="0"/>
              <a:t>This whole pipeline will be fit to a frame such that it informs the frame following, creating a network model which evolves over time to simulate the behavior of the underlying structure.</a:t>
            </a:r>
          </a:p>
        </p:txBody>
      </p:sp>
      <p:sp>
        <p:nvSpPr>
          <p:cNvPr id="4" name="Slide Number Placeholder 3"/>
          <p:cNvSpPr>
            <a:spLocks noGrp="1"/>
          </p:cNvSpPr>
          <p:nvPr>
            <p:ph type="sldNum" sz="quarter" idx="5"/>
          </p:nvPr>
        </p:nvSpPr>
        <p:spPr/>
        <p:txBody>
          <a:bodyPr/>
          <a:lstStyle/>
          <a:p>
            <a:fld id="{3F9B8E91-5FE0-4979-AA45-8465907A8EB3}" type="slidenum">
              <a:rPr lang="en-US" smtClean="0"/>
              <a:t>11</a:t>
            </a:fld>
            <a:endParaRPr lang="en-US"/>
          </a:p>
        </p:txBody>
      </p:sp>
    </p:spTree>
    <p:extLst>
      <p:ext uri="{BB962C8B-B14F-4D97-AF65-F5344CB8AC3E}">
        <p14:creationId xmlns:p14="http://schemas.microsoft.com/office/powerpoint/2010/main" val="162536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avoid systematic bias in our model generation we have chosen to separately model each cell. This requires segmenting each cell from each video.</a:t>
            </a:r>
          </a:p>
        </p:txBody>
      </p:sp>
      <p:sp>
        <p:nvSpPr>
          <p:cNvPr id="4" name="Slide Number Placeholder 3"/>
          <p:cNvSpPr>
            <a:spLocks noGrp="1"/>
          </p:cNvSpPr>
          <p:nvPr>
            <p:ph type="sldNum" sz="quarter" idx="5"/>
          </p:nvPr>
        </p:nvSpPr>
        <p:spPr/>
        <p:txBody>
          <a:bodyPr/>
          <a:lstStyle/>
          <a:p>
            <a:fld id="{3F9B8E91-5FE0-4979-AA45-8465907A8EB3}" type="slidenum">
              <a:rPr lang="en-US" smtClean="0"/>
              <a:t>12</a:t>
            </a:fld>
            <a:endParaRPr lang="en-US"/>
          </a:p>
        </p:txBody>
      </p:sp>
    </p:spTree>
    <p:extLst>
      <p:ext uri="{BB962C8B-B14F-4D97-AF65-F5344CB8AC3E}">
        <p14:creationId xmlns:p14="http://schemas.microsoft.com/office/powerpoint/2010/main" val="407339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Threshold based segmentation</a:t>
            </a:r>
          </a:p>
          <a:p>
            <a:pPr marL="171450" indent="-171450">
              <a:buFontTx/>
              <a:buChar char="-"/>
            </a:pPr>
            <a:r>
              <a:rPr lang="en-US" dirty="0"/>
              <a:t>Binarize the image and post process</a:t>
            </a:r>
          </a:p>
          <a:p>
            <a:pPr marL="171450" indent="-171450">
              <a:buFontTx/>
              <a:buChar char="-"/>
            </a:pPr>
            <a:endParaRPr lang="en-US" dirty="0"/>
          </a:p>
          <a:p>
            <a:pPr marL="171450" indent="-171450">
              <a:buFontTx/>
              <a:buChar char="-"/>
            </a:pPr>
            <a:r>
              <a:rPr lang="en-US" dirty="0"/>
              <a:t>Types of thresholds</a:t>
            </a:r>
          </a:p>
          <a:p>
            <a:pPr marL="628650" lvl="1" indent="-171450">
              <a:buFontTx/>
              <a:buChar char="-"/>
            </a:pPr>
            <a:r>
              <a:rPr lang="en-US" dirty="0"/>
              <a:t>Global</a:t>
            </a:r>
          </a:p>
          <a:p>
            <a:pPr marL="628650" lvl="1" indent="-171450">
              <a:buFontTx/>
              <a:buChar char="-"/>
            </a:pPr>
            <a:r>
              <a:rPr lang="en-US" dirty="0"/>
              <a:t>adaptive</a:t>
            </a:r>
          </a:p>
          <a:p>
            <a:endParaRPr lang="en-US" dirty="0"/>
          </a:p>
          <a:p>
            <a:endParaRPr lang="en-US" dirty="0"/>
          </a:p>
          <a:p>
            <a:r>
              <a:rPr lang="en-US" dirty="0"/>
              <a:t>A classic approach to segmentation is to use a thresholding algorithm. There are two commonly distinguished types of thresholds. Global, and Adaptive. These thresholds are used for converting a greyscale image into a binary image where objects are white and the background Is black or vise versa. In a global threshold a single value is used across the image while in Adaptive thresholds different regions or neighborhoods each use different threshold values. Once the image is binarized, various processes can be used like watershed to separate overlapping objects and connected component analysis to label individual objects.</a:t>
            </a:r>
          </a:p>
          <a:p>
            <a:endParaRPr lang="en-US" dirty="0"/>
          </a:p>
          <a:p>
            <a:r>
              <a:rPr lang="en-US" dirty="0"/>
              <a:t>This is the earlier image from an article discussing common </a:t>
            </a:r>
            <a:r>
              <a:rPr lang="en-US" dirty="0" err="1"/>
              <a:t>opproaches</a:t>
            </a:r>
            <a:r>
              <a:rPr lang="en-US" dirty="0"/>
              <a:t> to medical image analysis. Here they show how the threshold value differs when using a local or adaptive threshold</a:t>
            </a:r>
          </a:p>
        </p:txBody>
      </p:sp>
      <p:sp>
        <p:nvSpPr>
          <p:cNvPr id="4" name="Slide Number Placeholder 3"/>
          <p:cNvSpPr>
            <a:spLocks noGrp="1"/>
          </p:cNvSpPr>
          <p:nvPr>
            <p:ph type="sldNum" sz="quarter" idx="5"/>
          </p:nvPr>
        </p:nvSpPr>
        <p:spPr/>
        <p:txBody>
          <a:bodyPr/>
          <a:lstStyle/>
          <a:p>
            <a:fld id="{3F9B8E91-5FE0-4979-AA45-8465907A8EB3}" type="slidenum">
              <a:rPr lang="en-US" smtClean="0"/>
              <a:t>13</a:t>
            </a:fld>
            <a:endParaRPr lang="en-US"/>
          </a:p>
        </p:txBody>
      </p:sp>
    </p:spTree>
    <p:extLst>
      <p:ext uri="{BB962C8B-B14F-4D97-AF65-F5344CB8AC3E}">
        <p14:creationId xmlns:p14="http://schemas.microsoft.com/office/powerpoint/2010/main" val="196335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Multivalue</a:t>
            </a:r>
            <a:endParaRPr lang="en-US" dirty="0"/>
          </a:p>
          <a:p>
            <a:pPr marL="171450" indent="-171450">
              <a:buFontTx/>
              <a:buChar char="-"/>
            </a:pPr>
            <a:r>
              <a:rPr lang="en-US" dirty="0"/>
              <a:t>Best in varied conditions</a:t>
            </a:r>
          </a:p>
          <a:p>
            <a:pPr marL="171450" indent="-171450">
              <a:buFontTx/>
              <a:buChar char="-"/>
            </a:pPr>
            <a:endParaRPr lang="en-US" dirty="0"/>
          </a:p>
          <a:p>
            <a:pPr marL="171450" indent="-171450">
              <a:buFontTx/>
              <a:buChar char="-"/>
            </a:pPr>
            <a:r>
              <a:rPr lang="en-US" dirty="0"/>
              <a:t>Can apply global to regions</a:t>
            </a:r>
          </a:p>
          <a:p>
            <a:pPr marL="171450" indent="-171450">
              <a:buFontTx/>
              <a:buChar char="-"/>
            </a:pPr>
            <a:r>
              <a:rPr lang="en-US" dirty="0"/>
              <a:t>Use neighborhood statics for each pixel</a:t>
            </a:r>
          </a:p>
          <a:p>
            <a:pPr marL="171450" indent="-171450">
              <a:buFontTx/>
              <a:buChar char="-"/>
            </a:pPr>
            <a:r>
              <a:rPr lang="en-US" dirty="0"/>
              <a:t>Or fit surfaces like here</a:t>
            </a:r>
          </a:p>
          <a:p>
            <a:endParaRPr lang="en-US" dirty="0"/>
          </a:p>
          <a:p>
            <a:endParaRPr lang="en-US" dirty="0"/>
          </a:p>
          <a:p>
            <a:endParaRPr lang="en-US" dirty="0"/>
          </a:p>
          <a:p>
            <a:r>
              <a:rPr lang="en-US" dirty="0"/>
              <a:t>Adaptive thresholds fit multiple values to different regions of the image. This is generally used to combat variance in lighting or background intensity. Often an adaptive threshold uses similar formula to global thresholds just over the neighborhood of each pixel. More advanced adaptive thresholds fit polynomial surfaces to the background of the image In order to extract the object regions. </a:t>
            </a:r>
          </a:p>
          <a:p>
            <a:endParaRPr lang="en-US" dirty="0"/>
          </a:p>
          <a:p>
            <a:r>
              <a:rPr lang="en-US" dirty="0"/>
              <a:t>The image here illustrates surface fitting on a varied background. The first image shows a gradient upon which squares with a constant additive intensity are place. We then see the plots of these two images in three dimensions which illustrates how a surface fit to this image can find a varied threshold</a:t>
            </a:r>
          </a:p>
        </p:txBody>
      </p:sp>
      <p:sp>
        <p:nvSpPr>
          <p:cNvPr id="4" name="Slide Number Placeholder 3"/>
          <p:cNvSpPr>
            <a:spLocks noGrp="1"/>
          </p:cNvSpPr>
          <p:nvPr>
            <p:ph type="sldNum" sz="quarter" idx="5"/>
          </p:nvPr>
        </p:nvSpPr>
        <p:spPr/>
        <p:txBody>
          <a:bodyPr/>
          <a:lstStyle/>
          <a:p>
            <a:fld id="{3F9B8E91-5FE0-4979-AA45-8465907A8EB3}" type="slidenum">
              <a:rPr lang="en-US" smtClean="0"/>
              <a:t>14</a:t>
            </a:fld>
            <a:endParaRPr lang="en-US"/>
          </a:p>
        </p:txBody>
      </p:sp>
    </p:spTree>
    <p:extLst>
      <p:ext uri="{BB962C8B-B14F-4D97-AF65-F5344CB8AC3E}">
        <p14:creationId xmlns:p14="http://schemas.microsoft.com/office/powerpoint/2010/main" val="2309193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Single Value</a:t>
            </a:r>
          </a:p>
          <a:p>
            <a:pPr marL="171450" indent="-171450">
              <a:buFontTx/>
              <a:buChar char="-"/>
            </a:pPr>
            <a:endParaRPr lang="en-US" dirty="0"/>
          </a:p>
          <a:p>
            <a:pPr marL="171450" indent="-171450">
              <a:buFontTx/>
              <a:buChar char="-"/>
            </a:pPr>
            <a:r>
              <a:rPr lang="en-US" dirty="0"/>
              <a:t>Best on uniform image (pics)</a:t>
            </a:r>
          </a:p>
          <a:p>
            <a:pPr marL="171450" indent="-171450">
              <a:buFontTx/>
              <a:buChar char="-"/>
            </a:pPr>
            <a:endParaRPr lang="en-US" dirty="0"/>
          </a:p>
          <a:p>
            <a:pPr marL="171450" indent="-171450">
              <a:buFontTx/>
              <a:buChar char="-"/>
            </a:pPr>
            <a:r>
              <a:rPr lang="en-US" dirty="0"/>
              <a:t>Can use convex hull on grey level histogram </a:t>
            </a:r>
          </a:p>
          <a:p>
            <a:pPr marL="171450" indent="-171450">
              <a:buFontTx/>
              <a:buChar char="-"/>
            </a:pPr>
            <a:r>
              <a:rPr lang="en-US" dirty="0"/>
              <a:t>Search for peaks as zero crossings in the histogram’s gradient</a:t>
            </a:r>
          </a:p>
          <a:p>
            <a:pPr marL="171450" indent="-171450">
              <a:buFontTx/>
              <a:buChar char="-"/>
            </a:pPr>
            <a:r>
              <a:rPr lang="en-US" dirty="0"/>
              <a:t>Cluster pixels on their value</a:t>
            </a:r>
          </a:p>
          <a:p>
            <a:pPr marL="628650" lvl="1" indent="-171450">
              <a:buFontTx/>
              <a:buChar char="-"/>
            </a:pPr>
            <a:r>
              <a:rPr lang="en-US" dirty="0"/>
              <a:t>Otsu (exhaustive search)</a:t>
            </a:r>
          </a:p>
          <a:p>
            <a:pPr marL="628650" lvl="1" indent="-171450">
              <a:buFontTx/>
              <a:buChar char="-"/>
            </a:pPr>
            <a:r>
              <a:rPr lang="en-US" dirty="0" err="1"/>
              <a:t>Isodata</a:t>
            </a:r>
            <a:r>
              <a:rPr lang="en-US" dirty="0"/>
              <a:t> (1-d clustering inter-means)</a:t>
            </a:r>
          </a:p>
          <a:p>
            <a:pPr marL="171450" lvl="0" indent="-171450">
              <a:buFontTx/>
              <a:buChar char="-"/>
            </a:pPr>
            <a:r>
              <a:rPr lang="en-US" dirty="0"/>
              <a:t>Manually set (domain knowledge)</a:t>
            </a:r>
          </a:p>
          <a:p>
            <a:pPr marL="171450" lvl="0" indent="-171450">
              <a:buFontTx/>
              <a:buChar char="-"/>
            </a:pPr>
            <a:endParaRPr lang="en-US" dirty="0"/>
          </a:p>
          <a:p>
            <a:pPr marL="171450" lvl="0" indent="-171450">
              <a:buFontTx/>
              <a:buChar char="-"/>
            </a:pPr>
            <a:r>
              <a:rPr lang="en-US" dirty="0"/>
              <a:t>WE mainly used Otsu’s and ISODATA </a:t>
            </a:r>
          </a:p>
          <a:p>
            <a:endParaRPr lang="en-US" dirty="0"/>
          </a:p>
          <a:p>
            <a:r>
              <a:rPr lang="en-US" dirty="0"/>
              <a:t>Global Thresholding uses a single threshold across the entire image. They work well in uniform images with less processing need than adaptive threshold. </a:t>
            </a:r>
          </a:p>
          <a:p>
            <a:endParaRPr lang="en-US" dirty="0"/>
          </a:p>
          <a:p>
            <a:r>
              <a:rPr lang="en-US" dirty="0"/>
              <a:t>Many forms of global thresholds leverage the grey-level histogram of the image sometime searching for concavities or peaks and valleys as heuristics to determine a good thresholding value.</a:t>
            </a:r>
          </a:p>
          <a:p>
            <a:endParaRPr lang="en-US" dirty="0"/>
          </a:p>
          <a:p>
            <a:r>
              <a:rPr lang="en-US" dirty="0"/>
              <a:t>Another common approach is to cluster pixel intensities into two groups, the object and the background. The most common of these is Otsu’s threshold which employs an exhaustive search through the intensity space to minimize variance between the clusters and maximize the scatter between the classes. ISODATA clustering is a similar approach, separating the pixels using an inter-means threshold (a threshold halfway between the means of each group).</a:t>
            </a:r>
          </a:p>
          <a:p>
            <a:endParaRPr lang="en-US" dirty="0"/>
          </a:p>
          <a:p>
            <a:r>
              <a:rPr lang="en-US" dirty="0"/>
              <a:t>Here we see a comparison of </a:t>
            </a:r>
            <a:r>
              <a:rPr lang="en-US" dirty="0" err="1"/>
              <a:t>otsu</a:t>
            </a:r>
            <a:r>
              <a:rPr lang="en-US" dirty="0"/>
              <a:t> and the surface fitting approach on the image from the previous slide. Otsu fails to follow the background gradient giving bad binarization in the two corners.</a:t>
            </a:r>
          </a:p>
          <a:p>
            <a:endParaRPr lang="en-US" dirty="0"/>
          </a:p>
          <a:p>
            <a:r>
              <a:rPr lang="en-US" dirty="0"/>
              <a:t>However since our videos held a constant lighting and background value we tended to use Otsu’s and ISODATA as our thresholding techniques</a:t>
            </a:r>
          </a:p>
        </p:txBody>
      </p:sp>
      <p:sp>
        <p:nvSpPr>
          <p:cNvPr id="4" name="Slide Number Placeholder 3"/>
          <p:cNvSpPr>
            <a:spLocks noGrp="1"/>
          </p:cNvSpPr>
          <p:nvPr>
            <p:ph type="sldNum" sz="quarter" idx="5"/>
          </p:nvPr>
        </p:nvSpPr>
        <p:spPr/>
        <p:txBody>
          <a:bodyPr/>
          <a:lstStyle/>
          <a:p>
            <a:fld id="{3F9B8E91-5FE0-4979-AA45-8465907A8EB3}" type="slidenum">
              <a:rPr lang="en-US" smtClean="0"/>
              <a:t>15</a:t>
            </a:fld>
            <a:endParaRPr lang="en-US"/>
          </a:p>
        </p:txBody>
      </p:sp>
    </p:spTree>
    <p:extLst>
      <p:ext uri="{BB962C8B-B14F-4D97-AF65-F5344CB8AC3E}">
        <p14:creationId xmlns:p14="http://schemas.microsoft.com/office/powerpoint/2010/main" val="3886391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the image is </a:t>
            </a:r>
            <a:r>
              <a:rPr lang="en-US" dirty="0" err="1"/>
              <a:t>thresholded</a:t>
            </a:r>
            <a:endParaRPr lang="en-US" dirty="0"/>
          </a:p>
          <a:p>
            <a:pPr marL="628650" lvl="1" indent="-171450">
              <a:buFontTx/>
              <a:buChar char="-"/>
            </a:pPr>
            <a:r>
              <a:rPr lang="en-US" dirty="0"/>
              <a:t>Dilation and closing</a:t>
            </a:r>
          </a:p>
          <a:p>
            <a:pPr marL="628650" lvl="1" indent="-171450">
              <a:buFontTx/>
              <a:buChar char="-"/>
            </a:pPr>
            <a:r>
              <a:rPr lang="en-US" dirty="0"/>
              <a:t>Convex Hull</a:t>
            </a:r>
          </a:p>
          <a:p>
            <a:pPr marL="628650" lvl="1" indent="-171450">
              <a:buFontTx/>
              <a:buChar char="-"/>
            </a:pPr>
            <a:r>
              <a:rPr lang="en-US" dirty="0"/>
              <a:t>Connected components</a:t>
            </a:r>
          </a:p>
          <a:p>
            <a:pPr marL="628650" lvl="1" indent="-171450">
              <a:buFontTx/>
              <a:buChar char="-"/>
            </a:pPr>
            <a:endParaRPr lang="en-US" dirty="0"/>
          </a:p>
          <a:p>
            <a:pPr marL="171450" lvl="0" indent="-171450">
              <a:buFontTx/>
              <a:buChar char="-"/>
            </a:pPr>
            <a:r>
              <a:rPr lang="en-US" dirty="0"/>
              <a:t>Issues</a:t>
            </a:r>
          </a:p>
          <a:p>
            <a:pPr marL="628650" lvl="1" indent="-171450">
              <a:buFontTx/>
              <a:buChar char="-"/>
            </a:pPr>
            <a:r>
              <a:rPr lang="en-US" dirty="0"/>
              <a:t>Separated cell into multiple masks</a:t>
            </a:r>
          </a:p>
          <a:p>
            <a:pPr marL="628650" lvl="1" indent="-171450">
              <a:buFontTx/>
              <a:buChar char="-"/>
            </a:pPr>
            <a:r>
              <a:rPr lang="en-US" dirty="0"/>
              <a:t>Merges adjacent cells</a:t>
            </a:r>
          </a:p>
          <a:p>
            <a:pPr marL="628650" lvl="1" indent="-171450">
              <a:buFontTx/>
              <a:buChar char="-"/>
            </a:pPr>
            <a:endParaRPr lang="en-US" dirty="0"/>
          </a:p>
          <a:p>
            <a:pPr marL="171450" lvl="0" indent="-171450">
              <a:buFontTx/>
              <a:buChar char="-"/>
            </a:pPr>
            <a:r>
              <a:rPr lang="en-US" dirty="0"/>
              <a:t>We then looked to create hand drawn seeds to initialize a deformable contour</a:t>
            </a:r>
          </a:p>
          <a:p>
            <a:endParaRPr lang="en-US" dirty="0"/>
          </a:p>
          <a:p>
            <a:endParaRPr lang="en-US" dirty="0"/>
          </a:p>
          <a:p>
            <a:r>
              <a:rPr lang="en-US" dirty="0"/>
              <a:t>When segmenting solid bodies it is common to binarize the image and post process using watershed algorithms to separate overlapping bodies, and to dilate and use a convex hull to create masks of each object.</a:t>
            </a:r>
          </a:p>
          <a:p>
            <a:endParaRPr lang="en-US" dirty="0"/>
          </a:p>
          <a:p>
            <a:r>
              <a:rPr lang="en-US" dirty="0"/>
              <a:t>We followed these common steps, applying an ISODATA threshold followed by dilation and morphological closing to remove small holes. Then applied a convex hull as a first attempt at creating segmentation maps for our cells</a:t>
            </a:r>
          </a:p>
          <a:p>
            <a:endParaRPr lang="en-US" dirty="0"/>
          </a:p>
          <a:p>
            <a:r>
              <a:rPr lang="en-US" dirty="0"/>
              <a:t>However due to the diffuse structure of our imaged proteins this method is unable to provide reliable masks. It often separates a single cell into multiple masks when the protein has gaps, or merges cells together during the dilation when cells are near each other.</a:t>
            </a:r>
          </a:p>
          <a:p>
            <a:endParaRPr lang="en-US" dirty="0"/>
          </a:p>
          <a:p>
            <a:r>
              <a:rPr lang="en-US" dirty="0"/>
              <a:t>Because of these results we decided to prime our segmentation with hand drawn masks on the first frame and leverage the low movement between frames to employ a deformable contour process</a:t>
            </a:r>
          </a:p>
        </p:txBody>
      </p:sp>
      <p:sp>
        <p:nvSpPr>
          <p:cNvPr id="4" name="Slide Number Placeholder 3"/>
          <p:cNvSpPr>
            <a:spLocks noGrp="1"/>
          </p:cNvSpPr>
          <p:nvPr>
            <p:ph type="sldNum" sz="quarter" idx="5"/>
          </p:nvPr>
        </p:nvSpPr>
        <p:spPr/>
        <p:txBody>
          <a:bodyPr/>
          <a:lstStyle/>
          <a:p>
            <a:fld id="{3F9B8E91-5FE0-4979-AA45-8465907A8EB3}" type="slidenum">
              <a:rPr lang="en-US" smtClean="0"/>
              <a:t>16</a:t>
            </a:fld>
            <a:endParaRPr lang="en-US"/>
          </a:p>
        </p:txBody>
      </p:sp>
    </p:spTree>
    <p:extLst>
      <p:ext uri="{BB962C8B-B14F-4D97-AF65-F5344CB8AC3E}">
        <p14:creationId xmlns:p14="http://schemas.microsoft.com/office/powerpoint/2010/main" val="4176035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-Deforms contour</a:t>
            </a:r>
          </a:p>
          <a:p>
            <a:endParaRPr lang="en-US" dirty="0"/>
          </a:p>
          <a:p>
            <a:pPr marL="171450" indent="-171450">
              <a:buFontTx/>
              <a:buChar char="-"/>
            </a:pPr>
            <a:r>
              <a:rPr lang="en-US" dirty="0"/>
              <a:t>Snakes</a:t>
            </a:r>
          </a:p>
          <a:p>
            <a:pPr marL="628650" lvl="1" indent="-171450">
              <a:buFontTx/>
              <a:buChar char="-"/>
            </a:pPr>
            <a:r>
              <a:rPr lang="en-US" dirty="0"/>
              <a:t>Minimizes the energy iteratively</a:t>
            </a:r>
          </a:p>
          <a:p>
            <a:pPr marL="628650" lvl="1" indent="-171450">
              <a:buFontTx/>
              <a:buChar char="-"/>
            </a:pPr>
            <a:r>
              <a:rPr lang="en-US" dirty="0"/>
              <a:t>Aims for smooth curves along edges</a:t>
            </a:r>
          </a:p>
          <a:p>
            <a:pPr marL="628650" lvl="1" indent="-171450">
              <a:buFontTx/>
              <a:buChar char="-"/>
            </a:pPr>
            <a:r>
              <a:rPr lang="en-US" dirty="0"/>
              <a:t>Can fit along gaps (illusion)</a:t>
            </a:r>
          </a:p>
          <a:p>
            <a:pPr marL="628650" lvl="1" indent="-171450">
              <a:buFontTx/>
              <a:buChar char="-"/>
            </a:pPr>
            <a:r>
              <a:rPr lang="en-US" dirty="0"/>
              <a:t>Can track in low motility</a:t>
            </a:r>
          </a:p>
          <a:p>
            <a:pPr marL="628650" lvl="1" indent="-171450">
              <a:buFontTx/>
              <a:buChar char="-"/>
            </a:pPr>
            <a:endParaRPr lang="en-US" dirty="0"/>
          </a:p>
          <a:p>
            <a:pPr marL="171450" lvl="0" indent="-171450">
              <a:buFontTx/>
              <a:buChar char="-"/>
            </a:pPr>
            <a:r>
              <a:rPr lang="en-US" dirty="0"/>
              <a:t>Too restrictive</a:t>
            </a:r>
          </a:p>
          <a:p>
            <a:pPr marL="628650" lvl="1" indent="-171450">
              <a:buFontTx/>
              <a:buChar char="-"/>
            </a:pPr>
            <a:r>
              <a:rPr lang="en-US" dirty="0"/>
              <a:t>Lost protein</a:t>
            </a:r>
          </a:p>
          <a:p>
            <a:pPr marL="628650" lvl="1" indent="-171450">
              <a:buFontTx/>
              <a:buChar char="-"/>
            </a:pPr>
            <a:r>
              <a:rPr lang="en-US" dirty="0"/>
              <a:t>Too slow</a:t>
            </a:r>
          </a:p>
          <a:p>
            <a:endParaRPr lang="en-US" dirty="0"/>
          </a:p>
          <a:p>
            <a:endParaRPr lang="en-US" dirty="0"/>
          </a:p>
          <a:p>
            <a:r>
              <a:rPr lang="en-US" dirty="0"/>
              <a:t>We initially looked to use the Snakes model of deformable contour. Because of it’s independence of edge gradients we felt it could fit around the diffuse portions of our cell border.</a:t>
            </a:r>
          </a:p>
          <a:p>
            <a:endParaRPr lang="en-US" dirty="0"/>
          </a:p>
          <a:p>
            <a:r>
              <a:rPr lang="en-US" dirty="0"/>
              <a:t>The snakes model fits a line uses energy-minimization. It iteratively adjusts this localization until an equilibrium is found. We had hoped that because of the low motion that this could effectively be used to track the contour’s change over time.</a:t>
            </a:r>
          </a:p>
          <a:p>
            <a:endParaRPr lang="en-US" dirty="0"/>
          </a:p>
          <a:p>
            <a:r>
              <a:rPr lang="en-US" dirty="0"/>
              <a:t>However when applied to our cells the models were overly restrictive often disregarding ‘rouge’ portions of protein separated from more contiguous structures. We can see it’s application here with the hand drawn contour in red and the snake’s model convergence in blue. </a:t>
            </a:r>
          </a:p>
          <a:p>
            <a:endParaRPr lang="en-US" dirty="0"/>
          </a:p>
          <a:p>
            <a:r>
              <a:rPr lang="en-US" dirty="0"/>
              <a:t>Furthermore, the snake process was incredibly slow on a standard machine to use on our entire dataset. We then looked to leverage the higher level idea of a deformable contour using simpler underlying approaches.</a:t>
            </a:r>
          </a:p>
        </p:txBody>
      </p:sp>
      <p:sp>
        <p:nvSpPr>
          <p:cNvPr id="4" name="Slide Number Placeholder 3"/>
          <p:cNvSpPr>
            <a:spLocks noGrp="1"/>
          </p:cNvSpPr>
          <p:nvPr>
            <p:ph type="sldNum" sz="quarter" idx="5"/>
          </p:nvPr>
        </p:nvSpPr>
        <p:spPr/>
        <p:txBody>
          <a:bodyPr/>
          <a:lstStyle/>
          <a:p>
            <a:fld id="{3F9B8E91-5FE0-4979-AA45-8465907A8EB3}" type="slidenum">
              <a:rPr lang="en-US" smtClean="0"/>
              <a:t>17</a:t>
            </a:fld>
            <a:endParaRPr lang="en-US"/>
          </a:p>
        </p:txBody>
      </p:sp>
    </p:spTree>
    <p:extLst>
      <p:ext uri="{BB962C8B-B14F-4D97-AF65-F5344CB8AC3E}">
        <p14:creationId xmlns:p14="http://schemas.microsoft.com/office/powerpoint/2010/main" val="3524937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Start with seed</a:t>
            </a:r>
          </a:p>
          <a:p>
            <a:pPr marL="628650" lvl="1" indent="-171450">
              <a:buFontTx/>
              <a:buChar char="-"/>
            </a:pPr>
            <a:r>
              <a:rPr lang="en-US" dirty="0"/>
              <a:t>Threshold inside</a:t>
            </a:r>
          </a:p>
          <a:p>
            <a:pPr marL="1085850" lvl="2" indent="-171450">
              <a:buFontTx/>
              <a:buChar char="-"/>
            </a:pPr>
            <a:r>
              <a:rPr lang="en-US" dirty="0"/>
              <a:t>Too restrictive</a:t>
            </a:r>
          </a:p>
          <a:p>
            <a:pPr marL="628650" lvl="1" indent="-171450">
              <a:buFontTx/>
              <a:buChar char="-"/>
            </a:pPr>
            <a:r>
              <a:rPr lang="en-US" dirty="0"/>
              <a:t>Dilate iteratively</a:t>
            </a:r>
          </a:p>
          <a:p>
            <a:pPr marL="1085850" lvl="2" indent="-171450">
              <a:buFontTx/>
              <a:buChar char="-"/>
            </a:pPr>
            <a:r>
              <a:rPr lang="en-US" dirty="0"/>
              <a:t>Overlaps</a:t>
            </a:r>
          </a:p>
          <a:p>
            <a:pPr marL="628650" lvl="1" indent="-171450">
              <a:buFontTx/>
              <a:buChar char="-"/>
            </a:pPr>
            <a:r>
              <a:rPr lang="en-US" dirty="0"/>
              <a:t>Overlap Detection</a:t>
            </a:r>
          </a:p>
          <a:p>
            <a:pPr marL="1085850" lvl="2" indent="-171450">
              <a:buFontTx/>
              <a:buChar char="-"/>
            </a:pPr>
            <a:r>
              <a:rPr lang="en-US" dirty="0"/>
              <a:t>Too slow</a:t>
            </a:r>
          </a:p>
          <a:p>
            <a:pPr marL="628650" lvl="1" indent="-171450">
              <a:buFontTx/>
              <a:buChar char="-"/>
            </a:pPr>
            <a:r>
              <a:rPr lang="en-US" dirty="0"/>
              <a:t>Pair lookup list</a:t>
            </a:r>
          </a:p>
          <a:p>
            <a:pPr marL="628650" lvl="1" indent="-171450">
              <a:buFontTx/>
              <a:buChar char="-"/>
            </a:pPr>
            <a:endParaRPr lang="en-US" dirty="0"/>
          </a:p>
          <a:p>
            <a:pPr marL="171450" lvl="0" indent="-171450">
              <a:buFontTx/>
              <a:buChar char="-"/>
            </a:pPr>
            <a:r>
              <a:rPr lang="en-US" dirty="0"/>
              <a:t>Growth in uncontested</a:t>
            </a:r>
          </a:p>
          <a:p>
            <a:pPr marL="171450" lvl="0" indent="-171450">
              <a:buFontTx/>
              <a:buChar char="-"/>
            </a:pPr>
            <a:r>
              <a:rPr lang="en-US" dirty="0"/>
              <a:t>Tight in contested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With our final segmentation we aim to merge the simplicity of threshold based segmentation with the tracking of deformable contours. Using a previous frame’s mask or the initial manual masks for frame 0, as seeds the process finds a new set of contours for each cell in the image. </a:t>
            </a:r>
          </a:p>
          <a:p>
            <a:endParaRPr lang="en-US" dirty="0"/>
          </a:p>
          <a:p>
            <a:r>
              <a:rPr lang="en-US" dirty="0"/>
              <a:t>It starts by using a global threshold to create a restrictive threshold within the seed mask. This is to avoid pulling data from neighbor cells into the mask. To compensate for the loss of protein in the restrictive contour a period of iterative dilation is started. During this process the contour is expanded repeatedly while checking for overlaps in each pair of cells. When an overlap is detected, an XOR is used to remove the overlapping area. This allows for flexible contours which are generous in uncontested regions while creating tight boundaries in contested areas.</a:t>
            </a:r>
          </a:p>
          <a:p>
            <a:endParaRPr lang="en-US" dirty="0"/>
          </a:p>
          <a:p>
            <a:r>
              <a:rPr lang="en-US" dirty="0"/>
              <a:t>This pairwise overlap detection slowed down our segmentation process immensely especially in more crowded videos. In order to improve this we leverage the lack of motility in the cells again and created a lookup table of cell pairs which have previously overlapped. The lookup table is populated over the initial twenty frames. And then referenced and updated every 100 frames.</a:t>
            </a:r>
          </a:p>
          <a:p>
            <a:endParaRPr lang="en-US" dirty="0"/>
          </a:p>
          <a:p>
            <a:r>
              <a:rPr lang="en-US" dirty="0"/>
              <a:t>This works well as cell rarely move closer to one another, but in fragmenting they can often create space between them.</a:t>
            </a:r>
          </a:p>
        </p:txBody>
      </p:sp>
      <p:sp>
        <p:nvSpPr>
          <p:cNvPr id="4" name="Slide Number Placeholder 3"/>
          <p:cNvSpPr>
            <a:spLocks noGrp="1"/>
          </p:cNvSpPr>
          <p:nvPr>
            <p:ph type="sldNum" sz="quarter" idx="5"/>
          </p:nvPr>
        </p:nvSpPr>
        <p:spPr/>
        <p:txBody>
          <a:bodyPr/>
          <a:lstStyle/>
          <a:p>
            <a:fld id="{3F9B8E91-5FE0-4979-AA45-8465907A8EB3}" type="slidenum">
              <a:rPr lang="en-US" smtClean="0"/>
              <a:t>18</a:t>
            </a:fld>
            <a:endParaRPr lang="en-US"/>
          </a:p>
        </p:txBody>
      </p:sp>
    </p:spTree>
    <p:extLst>
      <p:ext uri="{BB962C8B-B14F-4D97-AF65-F5344CB8AC3E}">
        <p14:creationId xmlns:p14="http://schemas.microsoft.com/office/powerpoint/2010/main" val="414943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Seed</a:t>
            </a:r>
          </a:p>
          <a:p>
            <a:pPr marL="171450" indent="-171450">
              <a:buFontTx/>
              <a:buChar char="-"/>
            </a:pPr>
            <a:r>
              <a:rPr lang="en-US" dirty="0"/>
              <a:t>Segment</a:t>
            </a:r>
          </a:p>
          <a:p>
            <a:pPr marL="171450" indent="-171450">
              <a:buFontTx/>
              <a:buChar char="-"/>
            </a:pPr>
            <a:r>
              <a:rPr lang="en-US" dirty="0"/>
              <a:t>Extract</a:t>
            </a:r>
          </a:p>
          <a:p>
            <a:pPr marL="171450" indent="-171450">
              <a:buFontTx/>
              <a:buChar char="-"/>
            </a:pPr>
            <a:r>
              <a:rPr lang="en-US" dirty="0"/>
              <a:t>Fit network</a:t>
            </a:r>
          </a:p>
          <a:p>
            <a:endParaRPr lang="en-US" dirty="0"/>
          </a:p>
          <a:p>
            <a:endParaRPr lang="en-US" dirty="0"/>
          </a:p>
          <a:p>
            <a:r>
              <a:rPr lang="en-US" dirty="0"/>
              <a:t>Our final Cell Extraction pipeline begins with hand drawn masks for frame zero. Then the segmentation process is run over the video. Each mask is them pulled out into a separate video so a single cell can be analyzed over time.</a:t>
            </a:r>
          </a:p>
        </p:txBody>
      </p:sp>
      <p:sp>
        <p:nvSpPr>
          <p:cNvPr id="4" name="Slide Number Placeholder 3"/>
          <p:cNvSpPr>
            <a:spLocks noGrp="1"/>
          </p:cNvSpPr>
          <p:nvPr>
            <p:ph type="sldNum" sz="quarter" idx="5"/>
          </p:nvPr>
        </p:nvSpPr>
        <p:spPr/>
        <p:txBody>
          <a:bodyPr/>
          <a:lstStyle/>
          <a:p>
            <a:fld id="{3F9B8E91-5FE0-4979-AA45-8465907A8EB3}" type="slidenum">
              <a:rPr lang="en-US" smtClean="0"/>
              <a:t>19</a:t>
            </a:fld>
            <a:endParaRPr lang="en-US"/>
          </a:p>
        </p:txBody>
      </p:sp>
    </p:spTree>
    <p:extLst>
      <p:ext uri="{BB962C8B-B14F-4D97-AF65-F5344CB8AC3E}">
        <p14:creationId xmlns:p14="http://schemas.microsoft.com/office/powerpoint/2010/main" val="177716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work is part of a larger project called </a:t>
            </a:r>
            <a:r>
              <a:rPr lang="en-US" dirty="0" err="1"/>
              <a:t>ornet</a:t>
            </a:r>
            <a:endParaRPr lang="en-US" dirty="0"/>
          </a:p>
          <a:p>
            <a:endParaRPr lang="en-US" dirty="0"/>
          </a:p>
          <a:p>
            <a:pPr marL="171450" indent="-171450">
              <a:buFontTx/>
              <a:buChar char="-"/>
            </a:pPr>
            <a:r>
              <a:rPr lang="en-US" dirty="0" err="1"/>
              <a:t>Ornet’s</a:t>
            </a:r>
            <a:r>
              <a:rPr lang="en-US" dirty="0"/>
              <a:t> goal is to map </a:t>
            </a:r>
            <a:r>
              <a:rPr lang="en-US" dirty="0" err="1"/>
              <a:t>ornellar</a:t>
            </a:r>
            <a:r>
              <a:rPr lang="en-US" dirty="0"/>
              <a:t> structures like mitochondria and actin as social networks</a:t>
            </a:r>
          </a:p>
          <a:p>
            <a:pPr marL="171450" indent="-171450">
              <a:buFontTx/>
              <a:buChar char="-"/>
            </a:pPr>
            <a:endParaRPr lang="en-US" dirty="0"/>
          </a:p>
          <a:p>
            <a:pPr marL="171450" indent="-171450">
              <a:buFontTx/>
              <a:buChar char="-"/>
            </a:pPr>
            <a:r>
              <a:rPr lang="en-US" dirty="0"/>
              <a:t>The purpose of the model is to provide a robust and open source method of quantifying these structures.</a:t>
            </a:r>
          </a:p>
          <a:p>
            <a:pPr marL="171450" indent="-171450">
              <a:buFontTx/>
              <a:buChar char="-"/>
            </a:pPr>
            <a:endParaRPr lang="en-US" dirty="0"/>
          </a:p>
          <a:p>
            <a:pPr marL="171450" indent="-171450">
              <a:buFontTx/>
              <a:buChar char="-"/>
            </a:pPr>
            <a:r>
              <a:rPr lang="en-US" dirty="0"/>
              <a:t>In my time on the project:</a:t>
            </a:r>
          </a:p>
          <a:p>
            <a:pPr marL="457200" lvl="1" indent="0">
              <a:buFontTx/>
              <a:buNone/>
            </a:pPr>
            <a:r>
              <a:rPr lang="en-US" dirty="0"/>
              <a:t>-   We have developed a robust seeded segmentation process for the diffuse image data.</a:t>
            </a:r>
          </a:p>
          <a:p>
            <a:pPr marL="628650" lvl="1" indent="-171450">
              <a:buFontTx/>
              <a:buChar char="-"/>
            </a:pPr>
            <a:r>
              <a:rPr lang="en-US" dirty="0"/>
              <a:t>We have further applied a fully data driven method for modeling mitochondrial structures as social networks</a:t>
            </a:r>
          </a:p>
          <a:p>
            <a:pPr marL="628650" lvl="1" indent="-171450">
              <a:buFontTx/>
              <a:buChar char="-"/>
            </a:pPr>
            <a:r>
              <a:rPr lang="en-US" dirty="0"/>
              <a:t>We have shown how the model can invoke biological insights</a:t>
            </a:r>
          </a:p>
        </p:txBody>
      </p:sp>
      <p:sp>
        <p:nvSpPr>
          <p:cNvPr id="4" name="Slide Number Placeholder 3"/>
          <p:cNvSpPr>
            <a:spLocks noGrp="1"/>
          </p:cNvSpPr>
          <p:nvPr>
            <p:ph type="sldNum" sz="quarter" idx="5"/>
          </p:nvPr>
        </p:nvSpPr>
        <p:spPr/>
        <p:txBody>
          <a:bodyPr/>
          <a:lstStyle/>
          <a:p>
            <a:fld id="{3F9B8E91-5FE0-4979-AA45-8465907A8EB3}" type="slidenum">
              <a:rPr lang="en-US" smtClean="0"/>
              <a:t>2</a:t>
            </a:fld>
            <a:endParaRPr lang="en-US"/>
          </a:p>
        </p:txBody>
      </p:sp>
    </p:spTree>
    <p:extLst>
      <p:ext uri="{BB962C8B-B14F-4D97-AF65-F5344CB8AC3E}">
        <p14:creationId xmlns:p14="http://schemas.microsoft.com/office/powerpoint/2010/main" val="316641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cells extracted we have to look into how to fit a social network model to the protein structure in our images</a:t>
            </a:r>
          </a:p>
        </p:txBody>
      </p:sp>
      <p:sp>
        <p:nvSpPr>
          <p:cNvPr id="4" name="Slide Number Placeholder 3"/>
          <p:cNvSpPr>
            <a:spLocks noGrp="1"/>
          </p:cNvSpPr>
          <p:nvPr>
            <p:ph type="sldNum" sz="quarter" idx="5"/>
          </p:nvPr>
        </p:nvSpPr>
        <p:spPr/>
        <p:txBody>
          <a:bodyPr/>
          <a:lstStyle/>
          <a:p>
            <a:fld id="{3F9B8E91-5FE0-4979-AA45-8465907A8EB3}" type="slidenum">
              <a:rPr lang="en-US" smtClean="0"/>
              <a:t>20</a:t>
            </a:fld>
            <a:endParaRPr lang="en-US"/>
          </a:p>
        </p:txBody>
      </p:sp>
    </p:spTree>
    <p:extLst>
      <p:ext uri="{BB962C8B-B14F-4D97-AF65-F5344CB8AC3E}">
        <p14:creationId xmlns:p14="http://schemas.microsoft.com/office/powerpoint/2010/main" val="41082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Connected components</a:t>
            </a:r>
          </a:p>
          <a:p>
            <a:pPr marL="628650" lvl="1" indent="-171450">
              <a:buFontTx/>
              <a:buChar char="-"/>
            </a:pPr>
            <a:r>
              <a:rPr lang="en-US" dirty="0"/>
              <a:t>Threshold single cell image</a:t>
            </a:r>
          </a:p>
          <a:p>
            <a:pPr marL="628650" lvl="1" indent="-171450">
              <a:buFontTx/>
              <a:buChar char="-"/>
            </a:pPr>
            <a:r>
              <a:rPr lang="en-US" dirty="0"/>
              <a:t>Each connected blob is a node</a:t>
            </a:r>
          </a:p>
          <a:p>
            <a:pPr marL="628650" lvl="1" indent="-171450">
              <a:buFontTx/>
              <a:buChar char="-"/>
            </a:pPr>
            <a:endParaRPr lang="en-US" dirty="0"/>
          </a:p>
          <a:p>
            <a:pPr marL="171450" lvl="0" indent="-171450">
              <a:buFontTx/>
              <a:buChar char="-"/>
            </a:pPr>
            <a:r>
              <a:rPr lang="en-US" dirty="0"/>
              <a:t>Awkwardly large nodes</a:t>
            </a:r>
          </a:p>
          <a:p>
            <a:pPr marL="628650" lvl="1" indent="-171450">
              <a:buFontTx/>
              <a:buChar char="-"/>
            </a:pPr>
            <a:r>
              <a:rPr lang="en-US" dirty="0"/>
              <a:t>Broke them into smaller</a:t>
            </a:r>
          </a:p>
          <a:p>
            <a:pPr marL="171450" lvl="0" indent="-171450">
              <a:buFontTx/>
              <a:buChar char="-"/>
            </a:pPr>
            <a:endParaRPr lang="en-US" dirty="0"/>
          </a:p>
          <a:p>
            <a:pPr marL="171450" lvl="0" indent="-171450">
              <a:buFontTx/>
              <a:buChar char="-"/>
            </a:pPr>
            <a:r>
              <a:rPr lang="en-US" dirty="0"/>
              <a:t>Cons</a:t>
            </a:r>
          </a:p>
          <a:p>
            <a:pPr marL="628650" lvl="1" indent="-171450">
              <a:buFontTx/>
              <a:buChar char="-"/>
            </a:pPr>
            <a:r>
              <a:rPr lang="en-US" dirty="0"/>
              <a:t>Data loss</a:t>
            </a:r>
          </a:p>
          <a:p>
            <a:pPr marL="628650" lvl="1" indent="-171450">
              <a:buFontTx/>
              <a:buChar char="-"/>
            </a:pPr>
            <a:r>
              <a:rPr lang="en-US" dirty="0"/>
              <a:t>No temporal link</a:t>
            </a:r>
          </a:p>
          <a:p>
            <a:pPr marL="628650" lvl="1" indent="-171450">
              <a:buFontTx/>
              <a:buChar char="-"/>
            </a:pPr>
            <a:r>
              <a:rPr lang="en-US" dirty="0"/>
              <a:t>Difficult to relate nodes to each other</a:t>
            </a:r>
          </a:p>
          <a:p>
            <a:endParaRPr lang="en-US" dirty="0"/>
          </a:p>
          <a:p>
            <a:endParaRPr lang="en-US" dirty="0"/>
          </a:p>
          <a:p>
            <a:endParaRPr lang="en-US" dirty="0"/>
          </a:p>
          <a:p>
            <a:endParaRPr lang="en-US" dirty="0"/>
          </a:p>
          <a:p>
            <a:r>
              <a:rPr lang="en-US" dirty="0"/>
              <a:t>An early approach to find nodes in our diffuse protein structure was to find connected components within the structure. Because areas of high intensity imply a high concentration of mitochondria, a connected component approach would split areas of high concentration of mitochondria along boundaries where the concentration is lower. </a:t>
            </a:r>
          </a:p>
          <a:p>
            <a:endParaRPr lang="en-US" dirty="0"/>
          </a:p>
          <a:p>
            <a:r>
              <a:rPr lang="en-US" dirty="0"/>
              <a:t>Initially this resulted in a small number of large communities which we would have then considered nodes in our network model. However, we wanted more homogeneity between the nodes themselves in order to better model the connection between them. </a:t>
            </a:r>
          </a:p>
          <a:p>
            <a:endParaRPr lang="en-US" dirty="0"/>
          </a:p>
          <a:p>
            <a:r>
              <a:rPr lang="en-US" dirty="0"/>
              <a:t>In order to break these larger communities further down we applied a stricter threshold in the areas of the larger than average components in our initial connected component label, this created more boundaries within the larger communities.</a:t>
            </a:r>
          </a:p>
          <a:p>
            <a:endParaRPr lang="en-US" dirty="0"/>
          </a:p>
          <a:p>
            <a:r>
              <a:rPr lang="en-US" dirty="0"/>
              <a:t>We then relabeled the broken-up components. This process created more homogenous nodes which represented more similarly sized communities of mitochondria</a:t>
            </a:r>
          </a:p>
          <a:p>
            <a:endParaRPr lang="en-US" dirty="0"/>
          </a:p>
          <a:p>
            <a:r>
              <a:rPr lang="en-US" dirty="0"/>
              <a:t>The main drawback of the connected components approach was a loss of data in any portion of the protein structure that is considered the boundary between the communities. This data loss is exacerbated by the process which further separates the larger components. </a:t>
            </a:r>
          </a:p>
          <a:p>
            <a:endParaRPr lang="en-US" dirty="0"/>
          </a:p>
          <a:p>
            <a:r>
              <a:rPr lang="en-US" dirty="0"/>
              <a:t>Another issue in the connected components labeling is that the raw pixel intensity data, which represents the density of mitochondria, is lost unless it’s mapped back in from the initial images. Without the raw intensity the only characteristic which can be observed is the size and shape of the communities.</a:t>
            </a:r>
          </a:p>
          <a:p>
            <a:endParaRPr lang="en-US" dirty="0"/>
          </a:p>
          <a:p>
            <a:r>
              <a:rPr lang="en-US" dirty="0"/>
              <a:t>We decided to turn to a new method of determining nodes, using a gaussian mixture.</a:t>
            </a:r>
          </a:p>
        </p:txBody>
      </p:sp>
      <p:sp>
        <p:nvSpPr>
          <p:cNvPr id="4" name="Slide Number Placeholder 3"/>
          <p:cNvSpPr>
            <a:spLocks noGrp="1"/>
          </p:cNvSpPr>
          <p:nvPr>
            <p:ph type="sldNum" sz="quarter" idx="5"/>
          </p:nvPr>
        </p:nvSpPr>
        <p:spPr/>
        <p:txBody>
          <a:bodyPr/>
          <a:lstStyle/>
          <a:p>
            <a:fld id="{3F9B8E91-5FE0-4979-AA45-8465907A8EB3}" type="slidenum">
              <a:rPr lang="en-US" smtClean="0"/>
              <a:t>21</a:t>
            </a:fld>
            <a:endParaRPr lang="en-US"/>
          </a:p>
        </p:txBody>
      </p:sp>
    </p:spTree>
    <p:extLst>
      <p:ext uri="{BB962C8B-B14F-4D97-AF65-F5344CB8AC3E}">
        <p14:creationId xmlns:p14="http://schemas.microsoft.com/office/powerpoint/2010/main" val="3642017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Approximate a PDF</a:t>
            </a:r>
          </a:p>
          <a:p>
            <a:pPr marL="171450" indent="-171450">
              <a:buFontTx/>
              <a:buChar char="-"/>
            </a:pPr>
            <a:endParaRPr lang="en-US" dirty="0"/>
          </a:p>
          <a:p>
            <a:pPr marL="171450" indent="-171450">
              <a:buFontTx/>
              <a:buChar char="-"/>
            </a:pPr>
            <a:r>
              <a:rPr lang="en-US" dirty="0"/>
              <a:t>EM</a:t>
            </a:r>
          </a:p>
          <a:p>
            <a:pPr marL="628650" lvl="1" indent="-171450">
              <a:buFontTx/>
              <a:buChar char="-"/>
            </a:pPr>
            <a:r>
              <a:rPr lang="en-US" dirty="0"/>
              <a:t>Compute probabilities</a:t>
            </a:r>
          </a:p>
          <a:p>
            <a:pPr marL="628650" lvl="1" indent="-171450">
              <a:buFontTx/>
              <a:buChar char="-"/>
            </a:pPr>
            <a:r>
              <a:rPr lang="en-US" dirty="0"/>
              <a:t>Perturb parameters</a:t>
            </a:r>
          </a:p>
          <a:p>
            <a:pPr marL="628650" lvl="1" indent="-171450">
              <a:buFontTx/>
              <a:buChar char="-"/>
            </a:pPr>
            <a:r>
              <a:rPr lang="en-US" dirty="0"/>
              <a:t>Repeat</a:t>
            </a:r>
          </a:p>
          <a:p>
            <a:pPr marL="171450" lvl="0" indent="-171450">
              <a:buFontTx/>
              <a:buChar char="-"/>
            </a:pPr>
            <a:endParaRPr lang="en-US" dirty="0"/>
          </a:p>
          <a:p>
            <a:pPr marL="171450" lvl="0" indent="-171450">
              <a:buFontTx/>
              <a:buChar char="-"/>
            </a:pPr>
            <a:r>
              <a:rPr lang="en-US" dirty="0"/>
              <a:t>Illustration</a:t>
            </a:r>
          </a:p>
          <a:p>
            <a:endParaRPr lang="en-US" dirty="0"/>
          </a:p>
          <a:p>
            <a:endParaRPr lang="en-US" dirty="0"/>
          </a:p>
          <a:p>
            <a:r>
              <a:rPr lang="en-US" dirty="0"/>
              <a:t>A gaussian mixture model fits a mixture of gaussian distributions to a set of data points. The model assumes that all of the data points being fit are generated from a mixture of a finite number of Gaussian distributions. For our purposes we are modeling the communities of mitochondria as gaussian distributions, the mixture of which forms the diffuse mitochondrial pattern of the cell. The gaussian mixtures are fit through an expectation-maximization (EM) algorithm. EM is an iterative process which computes a probability for each point belonging to each gaussian component of the mixture model. The gaussian parameters are then tweaks to maximize the likelihood of the data points given the probabilities. When repeated this process will eventually converge to a local optimum</a:t>
            </a:r>
          </a:p>
          <a:p>
            <a:endParaRPr lang="en-US" dirty="0"/>
          </a:p>
          <a:p>
            <a:r>
              <a:rPr lang="en-US" dirty="0"/>
              <a:t>Here we see a bimodal distribution in one dimension being fit by a two component gaussian mixture model</a:t>
            </a:r>
          </a:p>
          <a:p>
            <a:endParaRPr lang="en-US" dirty="0"/>
          </a:p>
          <a:p>
            <a:r>
              <a:rPr lang="en-US" dirty="0"/>
              <a:t>A 2018 study in the Murphy Lab used spherical GMMs to statically model mitochondria for the purpose of localizing the protein.</a:t>
            </a:r>
          </a:p>
        </p:txBody>
      </p:sp>
      <p:sp>
        <p:nvSpPr>
          <p:cNvPr id="4" name="Slide Number Placeholder 3"/>
          <p:cNvSpPr>
            <a:spLocks noGrp="1"/>
          </p:cNvSpPr>
          <p:nvPr>
            <p:ph type="sldNum" sz="quarter" idx="5"/>
          </p:nvPr>
        </p:nvSpPr>
        <p:spPr/>
        <p:txBody>
          <a:bodyPr/>
          <a:lstStyle/>
          <a:p>
            <a:fld id="{3F9B8E91-5FE0-4979-AA45-8465907A8EB3}" type="slidenum">
              <a:rPr lang="en-US" smtClean="0"/>
              <a:t>22</a:t>
            </a:fld>
            <a:endParaRPr lang="en-US"/>
          </a:p>
        </p:txBody>
      </p:sp>
    </p:spTree>
    <p:extLst>
      <p:ext uri="{BB962C8B-B14F-4D97-AF65-F5344CB8AC3E}">
        <p14:creationId xmlns:p14="http://schemas.microsoft.com/office/powerpoint/2010/main" val="2532547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-Smooth image</a:t>
            </a:r>
          </a:p>
          <a:p>
            <a:endParaRPr lang="en-US" dirty="0"/>
          </a:p>
          <a:p>
            <a:pPr marL="171450" indent="-171450">
              <a:buFontTx/>
              <a:buChar char="-"/>
            </a:pPr>
            <a:r>
              <a:rPr lang="en-US" dirty="0"/>
              <a:t>Normalize to PDF</a:t>
            </a:r>
          </a:p>
          <a:p>
            <a:pPr marL="171450" indent="-171450">
              <a:buFontTx/>
              <a:buChar char="-"/>
            </a:pPr>
            <a:endParaRPr lang="en-US" dirty="0"/>
          </a:p>
          <a:p>
            <a:pPr marL="171450" indent="-171450">
              <a:buFontTx/>
              <a:buChar char="-"/>
            </a:pPr>
            <a:r>
              <a:rPr lang="en-US" dirty="0"/>
              <a:t>Initialize params</a:t>
            </a:r>
          </a:p>
          <a:p>
            <a:pPr marL="628650" lvl="1" indent="-171450">
              <a:buFontTx/>
              <a:buChar char="-"/>
            </a:pPr>
            <a:r>
              <a:rPr lang="en-US" dirty="0"/>
              <a:t>Means at local max</a:t>
            </a:r>
          </a:p>
          <a:p>
            <a:pPr marL="628650" lvl="1" indent="-171450">
              <a:buFontTx/>
              <a:buChar char="-"/>
            </a:pPr>
            <a:r>
              <a:rPr lang="en-US" dirty="0" err="1"/>
              <a:t>Covar</a:t>
            </a:r>
            <a:r>
              <a:rPr lang="en-US" dirty="0"/>
              <a:t> based on variance in pixel neighborhood</a:t>
            </a:r>
          </a:p>
          <a:p>
            <a:pPr marL="628650" lvl="1" indent="-171450">
              <a:buFontTx/>
              <a:buChar char="-"/>
            </a:pPr>
            <a:endParaRPr lang="en-US" dirty="0"/>
          </a:p>
          <a:p>
            <a:pPr marL="171450" lvl="0" indent="-171450">
              <a:buFontTx/>
              <a:buChar char="-"/>
            </a:pPr>
            <a:r>
              <a:rPr lang="en-US" dirty="0"/>
              <a:t>Here we see the distribution of intensities</a:t>
            </a:r>
          </a:p>
          <a:p>
            <a:endParaRPr lang="en-US" dirty="0"/>
          </a:p>
          <a:p>
            <a:endParaRPr lang="en-US" dirty="0"/>
          </a:p>
          <a:p>
            <a:r>
              <a:rPr lang="en-US" dirty="0"/>
              <a:t>The first step is to fit a Gaussian smoothing filter to minimize or eliminate artifacts in the video images. With the image smoothed we normalize the grayscale pixel intensities to sum to one. This converts each frame to a discrete probability distribution which the mixture model will approximate (Fig 12). With these preprocessing efforts done we need to find deterministic seeds for the gaussian parameters for each video. Because each mixture is intended to model a community of mitochondria in the overall pattern, we treat each local maximum in the image as the initial mean points for our gaussian components (Fig 12). Our covariances are initialized as diagonal matrices containing the variance of the mean’s 8 neighbors.</a:t>
            </a:r>
          </a:p>
          <a:p>
            <a:endParaRPr lang="en-US" dirty="0"/>
          </a:p>
        </p:txBody>
      </p:sp>
      <p:sp>
        <p:nvSpPr>
          <p:cNvPr id="4" name="Slide Number Placeholder 3"/>
          <p:cNvSpPr>
            <a:spLocks noGrp="1"/>
          </p:cNvSpPr>
          <p:nvPr>
            <p:ph type="sldNum" sz="quarter" idx="5"/>
          </p:nvPr>
        </p:nvSpPr>
        <p:spPr/>
        <p:txBody>
          <a:bodyPr/>
          <a:lstStyle/>
          <a:p>
            <a:fld id="{3F9B8E91-5FE0-4979-AA45-8465907A8EB3}" type="slidenum">
              <a:rPr lang="en-US" smtClean="0"/>
              <a:t>23</a:t>
            </a:fld>
            <a:endParaRPr lang="en-US"/>
          </a:p>
        </p:txBody>
      </p:sp>
    </p:spTree>
    <p:extLst>
      <p:ext uri="{BB962C8B-B14F-4D97-AF65-F5344CB8AC3E}">
        <p14:creationId xmlns:p14="http://schemas.microsoft.com/office/powerpoint/2010/main" val="64690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first frame the previous frame informs the next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It’s much slower</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Doesn’t throw away data</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Temporally connects nodes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Gives a quantified spatial component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Creates hyperparameters which influence number and size of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initial parameters seed the GMM to fit to the first frame, and for each following frame, the previous frame’s output parameters initialize the fitting process (Fig 11). The learned GMM components would minimize the disparity between the joint probability density of the GMM, and the original empirical probability density of the image, parameterizing the structure of the mitochondrial pattern. Using the learned components as nodes in the final network allow for the network structure to be learned purely from the mitochondrial topology</a:t>
            </a:r>
          </a:p>
          <a:p>
            <a:endParaRPr lang="en-US" dirty="0"/>
          </a:p>
        </p:txBody>
      </p:sp>
      <p:sp>
        <p:nvSpPr>
          <p:cNvPr id="4" name="Slide Number Placeholder 3"/>
          <p:cNvSpPr>
            <a:spLocks noGrp="1"/>
          </p:cNvSpPr>
          <p:nvPr>
            <p:ph type="sldNum" sz="quarter" idx="5"/>
          </p:nvPr>
        </p:nvSpPr>
        <p:spPr/>
        <p:txBody>
          <a:bodyPr/>
          <a:lstStyle/>
          <a:p>
            <a:fld id="{3F9B8E91-5FE0-4979-AA45-8465907A8EB3}" type="slidenum">
              <a:rPr lang="en-US" smtClean="0"/>
              <a:t>24</a:t>
            </a:fld>
            <a:endParaRPr lang="en-US"/>
          </a:p>
        </p:txBody>
      </p:sp>
    </p:spTree>
    <p:extLst>
      <p:ext uri="{BB962C8B-B14F-4D97-AF65-F5344CB8AC3E}">
        <p14:creationId xmlns:p14="http://schemas.microsoft.com/office/powerpoint/2010/main" val="4051429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First try used distance as a radial basis function</a:t>
            </a:r>
          </a:p>
          <a:p>
            <a:pPr marL="628650" lvl="1" indent="-171450">
              <a:buFontTx/>
              <a:buChar char="-"/>
            </a:pPr>
            <a:r>
              <a:rPr lang="en-US" dirty="0"/>
              <a:t>Manual threshold</a:t>
            </a:r>
          </a:p>
          <a:p>
            <a:pPr marL="171450" indent="-171450">
              <a:buFontTx/>
              <a:buChar char="-"/>
            </a:pPr>
            <a:endParaRPr lang="en-US" dirty="0"/>
          </a:p>
          <a:p>
            <a:pPr marL="171450" indent="-171450">
              <a:buFontTx/>
              <a:buChar char="-"/>
            </a:pPr>
            <a:r>
              <a:rPr lang="en-US" dirty="0"/>
              <a:t>Pros</a:t>
            </a:r>
          </a:p>
          <a:p>
            <a:pPr marL="628650" lvl="1" indent="-171450">
              <a:buFontTx/>
              <a:buChar char="-"/>
            </a:pPr>
            <a:r>
              <a:rPr lang="en-US" dirty="0"/>
              <a:t>Fast and simple</a:t>
            </a:r>
          </a:p>
          <a:p>
            <a:pPr marL="171450" lvl="0" indent="-171450">
              <a:buFontTx/>
              <a:buChar char="-"/>
            </a:pPr>
            <a:r>
              <a:rPr lang="en-US" dirty="0"/>
              <a:t>Cons </a:t>
            </a:r>
          </a:p>
          <a:p>
            <a:pPr marL="628650" lvl="1" indent="-171450">
              <a:buFontTx/>
              <a:buChar char="-"/>
            </a:pPr>
            <a:r>
              <a:rPr lang="en-US" dirty="0"/>
              <a:t>ignores the </a:t>
            </a:r>
            <a:r>
              <a:rPr lang="en-US" dirty="0" err="1"/>
              <a:t>spacial</a:t>
            </a:r>
            <a:r>
              <a:rPr lang="en-US" dirty="0"/>
              <a:t> component</a:t>
            </a:r>
          </a:p>
          <a:p>
            <a:pPr marL="171450" lvl="0" indent="-171450">
              <a:buFontTx/>
              <a:buChar char="-"/>
            </a:pPr>
            <a:endParaRPr lang="en-US" dirty="0"/>
          </a:p>
          <a:p>
            <a:pPr marL="171450" lvl="0" indent="-171450">
              <a:buFontTx/>
              <a:buChar char="-"/>
            </a:pPr>
            <a:r>
              <a:rPr lang="en-US" dirty="0"/>
              <a:t>Use </a:t>
            </a:r>
            <a:r>
              <a:rPr lang="en-US" dirty="0" err="1"/>
              <a:t>Covar</a:t>
            </a:r>
            <a:r>
              <a:rPr lang="en-US" dirty="0"/>
              <a:t> to determine threshold</a:t>
            </a:r>
          </a:p>
          <a:p>
            <a:pPr marL="171450" lvl="0" indent="-171450">
              <a:buFontTx/>
              <a:buChar char="-"/>
            </a:pPr>
            <a:endParaRPr lang="en-US" dirty="0"/>
          </a:p>
          <a:p>
            <a:pPr marL="171450" lvl="0" indent="-171450">
              <a:buFontTx/>
              <a:buChar char="-"/>
            </a:pPr>
            <a:r>
              <a:rPr lang="en-US" dirty="0"/>
              <a:t>Pros </a:t>
            </a:r>
          </a:p>
          <a:p>
            <a:pPr marL="628650" lvl="1" indent="-171450">
              <a:buFontTx/>
              <a:buChar char="-"/>
            </a:pPr>
            <a:r>
              <a:rPr lang="en-US" dirty="0"/>
              <a:t>Fully data driven</a:t>
            </a:r>
          </a:p>
          <a:p>
            <a:pPr marL="628650" lvl="1" indent="-171450">
              <a:buFontTx/>
              <a:buChar char="-"/>
            </a:pPr>
            <a:r>
              <a:rPr lang="en-US" dirty="0"/>
              <a:t>Somewhat considers directionality (barely)</a:t>
            </a:r>
          </a:p>
          <a:p>
            <a:pPr marL="171450" lvl="0" indent="-171450">
              <a:buFontTx/>
              <a:buChar char="-"/>
            </a:pPr>
            <a:r>
              <a:rPr lang="en-US" dirty="0"/>
              <a:t>Cons</a:t>
            </a:r>
          </a:p>
          <a:p>
            <a:pPr marL="628650" lvl="1" indent="-171450">
              <a:buFontTx/>
              <a:buChar char="-"/>
            </a:pPr>
            <a:r>
              <a:rPr lang="en-US" dirty="0"/>
              <a:t>Overly dependent on distance</a:t>
            </a:r>
          </a:p>
          <a:p>
            <a:pPr marL="628650" lvl="1" indent="-171450">
              <a:buFontTx/>
              <a:buChar char="-"/>
            </a:pPr>
            <a:r>
              <a:rPr lang="en-US" dirty="0"/>
              <a:t>Fully Point-wise comparison</a:t>
            </a:r>
          </a:p>
          <a:p>
            <a:endParaRPr lang="en-US" dirty="0"/>
          </a:p>
          <a:p>
            <a:endParaRPr lang="en-US" dirty="0"/>
          </a:p>
          <a:p>
            <a:endParaRPr lang="en-US" dirty="0"/>
          </a:p>
          <a:p>
            <a:r>
              <a:rPr lang="en-US" dirty="0"/>
              <a:t>To connect the nodes with weighted edges, we explored multiple approaches that balanced realistically encapsulating the underlying biology (i.e., did not create strong connections between weakly correlated objects) and computational tractability. Initially, we chose a manual distance threshold and used this as the "neighborhood size" for the radial-basis function, a common connection weighting metric that varies smoothly from 0 (not connected) to 1 (fully connected) and is a function of the Euclidean distance between the two nodes, weighted by the neighborhood size. A second attempt to make this process more data-driven was to replace the manually-crafted neighborhood size with the Gaussian covariance in the direction of the node to be connected (Fig 14, mid). In both cases, to avoid fully-connected graphs and induce some sparsity, we set a hard threshold on the maximum distance between nodes to connect</a:t>
            </a:r>
          </a:p>
        </p:txBody>
      </p:sp>
      <p:sp>
        <p:nvSpPr>
          <p:cNvPr id="4" name="Slide Number Placeholder 3"/>
          <p:cNvSpPr>
            <a:spLocks noGrp="1"/>
          </p:cNvSpPr>
          <p:nvPr>
            <p:ph type="sldNum" sz="quarter" idx="5"/>
          </p:nvPr>
        </p:nvSpPr>
        <p:spPr/>
        <p:txBody>
          <a:bodyPr/>
          <a:lstStyle/>
          <a:p>
            <a:fld id="{3F9B8E91-5FE0-4979-AA45-8465907A8EB3}" type="slidenum">
              <a:rPr lang="en-US" smtClean="0"/>
              <a:t>25</a:t>
            </a:fld>
            <a:endParaRPr lang="en-US"/>
          </a:p>
        </p:txBody>
      </p:sp>
    </p:spTree>
    <p:extLst>
      <p:ext uri="{BB962C8B-B14F-4D97-AF65-F5344CB8AC3E}">
        <p14:creationId xmlns:p14="http://schemas.microsoft.com/office/powerpoint/2010/main" val="380211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Used a probability based metric</a:t>
            </a:r>
          </a:p>
          <a:p>
            <a:pPr marL="628650" lvl="1" indent="-171450">
              <a:buFontTx/>
              <a:buChar char="-"/>
            </a:pPr>
            <a:r>
              <a:rPr lang="en-US" dirty="0"/>
              <a:t>A to B is B in A</a:t>
            </a:r>
          </a:p>
          <a:p>
            <a:pPr marL="628650" lvl="1" indent="-171450">
              <a:buFontTx/>
              <a:buChar char="-"/>
            </a:pPr>
            <a:r>
              <a:rPr lang="en-US" dirty="0"/>
              <a:t>Asymmetric, weighted, fully connected</a:t>
            </a:r>
          </a:p>
          <a:p>
            <a:pPr marL="628650" lvl="1" indent="-171450">
              <a:buFontTx/>
              <a:buChar char="-"/>
            </a:pPr>
            <a:endParaRPr lang="en-US" dirty="0"/>
          </a:p>
          <a:p>
            <a:pPr marL="171450" lvl="0" indent="-171450">
              <a:buFontTx/>
              <a:buChar char="-"/>
            </a:pPr>
            <a:r>
              <a:rPr lang="en-US" dirty="0"/>
              <a:t>Pros</a:t>
            </a:r>
          </a:p>
          <a:p>
            <a:pPr marL="628650" lvl="1" indent="-171450">
              <a:buFontTx/>
              <a:buChar char="-"/>
            </a:pPr>
            <a:r>
              <a:rPr lang="en-US" dirty="0"/>
              <a:t>Accounts for directionality in weights</a:t>
            </a:r>
          </a:p>
          <a:p>
            <a:pPr marL="628650" lvl="1" indent="-171450">
              <a:buFontTx/>
              <a:buChar char="-"/>
            </a:pPr>
            <a:r>
              <a:rPr lang="en-US" dirty="0"/>
              <a:t>Still computationally simple</a:t>
            </a:r>
          </a:p>
          <a:p>
            <a:pPr marL="171450" lvl="0" indent="-171450">
              <a:buFontTx/>
              <a:buChar char="-"/>
            </a:pPr>
            <a:r>
              <a:rPr lang="en-US" dirty="0"/>
              <a:t>Cons</a:t>
            </a:r>
          </a:p>
          <a:p>
            <a:pPr marL="628650" lvl="1" indent="-171450">
              <a:buFontTx/>
              <a:buChar char="-"/>
            </a:pPr>
            <a:r>
              <a:rPr lang="en-US" dirty="0"/>
              <a:t>Still mostly a pointwise comparison</a:t>
            </a:r>
          </a:p>
          <a:p>
            <a:pPr marL="628650" lvl="1" indent="-171450">
              <a:buFontTx/>
              <a:buChar char="-"/>
            </a:pPr>
            <a:r>
              <a:rPr lang="en-US" dirty="0"/>
              <a:t>Asymmetric (not a huge deal)</a:t>
            </a:r>
          </a:p>
          <a:p>
            <a:endParaRPr lang="en-US" dirty="0"/>
          </a:p>
          <a:p>
            <a:endParaRPr lang="en-US" dirty="0"/>
          </a:p>
          <a:p>
            <a:endParaRPr lang="en-US" dirty="0"/>
          </a:p>
          <a:p>
            <a:endParaRPr lang="en-US" dirty="0"/>
          </a:p>
          <a:p>
            <a:r>
              <a:rPr lang="en-US" dirty="0"/>
              <a:t>To address these shortcomings with determining network connectivity, we instead evaluated the Gaussian components directly and used that probability as the edge weight. This not only accounted for the anisotropy in the covariance of the Gaussian components, but also captured the asymmetry between components: by decoupling the direct link to Euclidean distance, the connections could instead be weighted by how probable the location of the node under consideration was (Fig 14, right). While this did result in an asymmetric graph matrix, it more accurately reflected the dynamics of the underlying biology, captured the relationships between nodes in a more intuitive metric, and was entirely data driven with no hand-crafted thresholds. </a:t>
            </a:r>
          </a:p>
          <a:p>
            <a:endParaRPr lang="en-US" dirty="0"/>
          </a:p>
          <a:p>
            <a:endParaRPr lang="en-US" dirty="0"/>
          </a:p>
          <a:p>
            <a:r>
              <a:rPr lang="en-US" dirty="0"/>
              <a:t>We did however struggle with this newer approach as it still only offered a pointwise comparison between the mean of each node. This meant that nodes could have a weak connection if the probability of the mean point of one is low in the other, despite the nodes’ ‘spread’ having an overlapping region in the outlying region along the principle axis</a:t>
            </a:r>
          </a:p>
        </p:txBody>
      </p:sp>
      <p:sp>
        <p:nvSpPr>
          <p:cNvPr id="4" name="Slide Number Placeholder 3"/>
          <p:cNvSpPr>
            <a:spLocks noGrp="1"/>
          </p:cNvSpPr>
          <p:nvPr>
            <p:ph type="sldNum" sz="quarter" idx="5"/>
          </p:nvPr>
        </p:nvSpPr>
        <p:spPr/>
        <p:txBody>
          <a:bodyPr/>
          <a:lstStyle/>
          <a:p>
            <a:fld id="{3F9B8E91-5FE0-4979-AA45-8465907A8EB3}" type="slidenum">
              <a:rPr lang="en-US" smtClean="0"/>
              <a:t>26</a:t>
            </a:fld>
            <a:endParaRPr lang="en-US"/>
          </a:p>
        </p:txBody>
      </p:sp>
    </p:spTree>
    <p:extLst>
      <p:ext uri="{BB962C8B-B14F-4D97-AF65-F5344CB8AC3E}">
        <p14:creationId xmlns:p14="http://schemas.microsoft.com/office/powerpoint/2010/main" val="335622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Divergences</a:t>
            </a:r>
          </a:p>
          <a:p>
            <a:pPr marL="628650" lvl="1" indent="-171450">
              <a:buFontTx/>
              <a:buChar char="-"/>
            </a:pPr>
            <a:r>
              <a:rPr lang="en-US" dirty="0"/>
              <a:t>Measures the similarity of two empirical distributions</a:t>
            </a:r>
          </a:p>
          <a:p>
            <a:pPr marL="628650" lvl="1" indent="-171450">
              <a:buFontTx/>
              <a:buChar char="-"/>
            </a:pPr>
            <a:r>
              <a:rPr lang="en-US" dirty="0"/>
              <a:t>Not pointwise</a:t>
            </a:r>
          </a:p>
          <a:p>
            <a:pPr marL="171450" lvl="0" indent="-171450">
              <a:buFontTx/>
              <a:buChar char="-"/>
            </a:pPr>
            <a:endParaRPr lang="en-US" dirty="0"/>
          </a:p>
          <a:p>
            <a:pPr marL="171450" lvl="0" indent="-171450">
              <a:buFontTx/>
              <a:buChar char="-"/>
            </a:pPr>
            <a:r>
              <a:rPr lang="en-US" dirty="0" err="1"/>
              <a:t>Kullback-Leibler</a:t>
            </a:r>
            <a:r>
              <a:rPr lang="en-US" dirty="0"/>
              <a:t> (KL)</a:t>
            </a:r>
          </a:p>
          <a:p>
            <a:pPr marL="628650" lvl="1" indent="-171450">
              <a:buFontTx/>
              <a:buChar char="-"/>
            </a:pPr>
            <a:r>
              <a:rPr lang="en-US" dirty="0"/>
              <a:t>Asymmetric</a:t>
            </a:r>
          </a:p>
          <a:p>
            <a:pPr marL="628650" lvl="1" indent="-171450">
              <a:buFontTx/>
              <a:buChar char="-"/>
            </a:pPr>
            <a:r>
              <a:rPr lang="en-US" dirty="0"/>
              <a:t>0 is identical</a:t>
            </a:r>
          </a:p>
          <a:p>
            <a:pPr marL="628650" lvl="1" indent="-171450">
              <a:buFontTx/>
              <a:buChar char="-"/>
            </a:pPr>
            <a:r>
              <a:rPr lang="en-US" dirty="0"/>
              <a:t>Trends upwards as they differ</a:t>
            </a:r>
          </a:p>
          <a:p>
            <a:pPr marL="171450" lvl="0" indent="-171450">
              <a:buFontTx/>
              <a:buChar char="-"/>
            </a:pPr>
            <a:endParaRPr lang="en-US" dirty="0"/>
          </a:p>
          <a:p>
            <a:pPr marL="171450" lvl="0" indent="-171450">
              <a:buFontTx/>
              <a:buChar char="-"/>
            </a:pPr>
            <a:r>
              <a:rPr lang="en-US" dirty="0"/>
              <a:t>Jensen-Shannon (JS)</a:t>
            </a:r>
          </a:p>
          <a:p>
            <a:pPr marL="628650" lvl="1" indent="-171450">
              <a:buFontTx/>
              <a:buChar char="-"/>
            </a:pPr>
            <a:r>
              <a:rPr lang="en-US" dirty="0"/>
              <a:t>Adapts KL</a:t>
            </a:r>
          </a:p>
          <a:p>
            <a:pPr marL="628650" lvl="1" indent="-171450">
              <a:buFontTx/>
              <a:buChar char="-"/>
            </a:pPr>
            <a:r>
              <a:rPr lang="en-US" dirty="0"/>
              <a:t>0 is still identical</a:t>
            </a:r>
          </a:p>
          <a:p>
            <a:pPr marL="628650" lvl="1" indent="-171450">
              <a:buFontTx/>
              <a:buChar char="-"/>
            </a:pPr>
            <a:r>
              <a:rPr lang="en-US" dirty="0"/>
              <a:t>But Symmetric</a:t>
            </a:r>
          </a:p>
          <a:p>
            <a:pPr marL="628650" lvl="1" indent="-171450">
              <a:buFontTx/>
              <a:buChar char="-"/>
            </a:pPr>
            <a:endParaRPr lang="en-US" dirty="0"/>
          </a:p>
          <a:p>
            <a:pPr marL="171450" lvl="0" indent="-171450">
              <a:buFontTx/>
              <a:buChar char="-"/>
            </a:pPr>
            <a:r>
              <a:rPr lang="en-US" dirty="0"/>
              <a:t>No clear biological reason to prefer asymmetry</a:t>
            </a:r>
          </a:p>
          <a:p>
            <a:pPr marL="171450" lvl="0" indent="-171450">
              <a:buFontTx/>
              <a:buChar char="-"/>
            </a:pPr>
            <a:r>
              <a:rPr lang="en-US" dirty="0"/>
              <a:t>Symmetry allows for more flexibility in analysis</a:t>
            </a:r>
          </a:p>
          <a:p>
            <a:pPr marL="628650" lvl="1" indent="-171450">
              <a:buFontTx/>
              <a:buChar char="-"/>
            </a:pPr>
            <a:r>
              <a:rPr lang="en-US" dirty="0"/>
              <a:t>Spectral Decomposition</a:t>
            </a:r>
          </a:p>
          <a:p>
            <a:pPr marL="628650" lvl="1" indent="-171450">
              <a:buFontTx/>
              <a:buChar char="-"/>
            </a:pPr>
            <a:endParaRPr lang="en-US" dirty="0"/>
          </a:p>
          <a:p>
            <a:pPr marL="171450" lvl="0" indent="-171450">
              <a:buFontTx/>
              <a:buChar char="-"/>
            </a:pPr>
            <a:endParaRPr lang="en-US" dirty="0"/>
          </a:p>
          <a:p>
            <a:endParaRPr lang="en-US" dirty="0"/>
          </a:p>
          <a:p>
            <a:endParaRPr lang="en-US" dirty="0"/>
          </a:p>
          <a:p>
            <a:endParaRPr lang="en-US" dirty="0"/>
          </a:p>
          <a:p>
            <a:r>
              <a:rPr lang="en-US" dirty="0"/>
              <a:t>To move away from these pointwise metrics and determine a weighted connection that considered the full gaussian distribution which defines each node we began using divergence metrics. The first divergence metric we worked with is the </a:t>
            </a:r>
            <a:r>
              <a:rPr lang="en-US" dirty="0" err="1"/>
              <a:t>Kullback-Leibler</a:t>
            </a:r>
            <a:r>
              <a:rPr lang="en-US" dirty="0"/>
              <a:t> (KL) divergence. KL divergence is also known as relative entropy and is used as a measure of similarity between two probability density functions f(x) and g(x),</a:t>
            </a:r>
          </a:p>
          <a:p>
            <a:endParaRPr lang="en-US" dirty="0"/>
          </a:p>
          <a:p>
            <a:r>
              <a:rPr lang="en-US" dirty="0"/>
              <a:t>The KL divergence is a popular statistical metric due to its properties of </a:t>
            </a:r>
            <a:r>
              <a:rPr lang="en-US" dirty="0" err="1"/>
              <a:t>selfsimilarity</a:t>
            </a:r>
            <a:r>
              <a:rPr lang="en-US" dirty="0"/>
              <a:t>, self-identification, and positivity. As two distribution become more identical, their KL divergence nears zero. However, D(f || g) = 0 only if f = g. We then began to use the KL divergence as the weight of the connection between two nodes, creating a 31 directed network as KL divergence is asymmetric. Many popular social networks have asymmetric connections between users. For example, Twitter and Instagram permit users to follow another without being followed back. Even Facebook, which has a symmetric "friend" connection, has asymmetric underlying weights in terms of how friends interact over the network</a:t>
            </a:r>
          </a:p>
          <a:p>
            <a:endParaRPr lang="en-US" dirty="0"/>
          </a:p>
          <a:p>
            <a:r>
              <a:rPr lang="en-US" dirty="0"/>
              <a:t>Yet, with a cell’s general Brownian behavior, the undirected structure seems more analogous and flexible. In order to create an undirected network, we used a similar divergence method, Jensen-Shannon (JS) divergence. JS divergence is a metric based on KL divergence, with two notable differences. Firstly, JS divergence is always finite, which allows for more well-behaved networks for further analysis. More importantly, JS divergence is a symmetric metric which, when used as weights in our social network, gives us the undirected network structure which we desire to model the mitochondrial proteins</a:t>
            </a:r>
          </a:p>
          <a:p>
            <a:endParaRPr lang="en-US" dirty="0"/>
          </a:p>
          <a:p>
            <a:r>
              <a:rPr lang="en-US" dirty="0"/>
              <a:t>This process serves as a basis by which the networks can be created, with some elements of the graph structure becoming more cemented as we analyze the networks created</a:t>
            </a:r>
          </a:p>
        </p:txBody>
      </p:sp>
      <p:sp>
        <p:nvSpPr>
          <p:cNvPr id="4" name="Slide Number Placeholder 3"/>
          <p:cNvSpPr>
            <a:spLocks noGrp="1"/>
          </p:cNvSpPr>
          <p:nvPr>
            <p:ph type="sldNum" sz="quarter" idx="5"/>
          </p:nvPr>
        </p:nvSpPr>
        <p:spPr/>
        <p:txBody>
          <a:bodyPr/>
          <a:lstStyle/>
          <a:p>
            <a:fld id="{3F9B8E91-5FE0-4979-AA45-8465907A8EB3}" type="slidenum">
              <a:rPr lang="en-US" smtClean="0"/>
              <a:t>27</a:t>
            </a:fld>
            <a:endParaRPr lang="en-US"/>
          </a:p>
        </p:txBody>
      </p:sp>
    </p:spTree>
    <p:extLst>
      <p:ext uri="{BB962C8B-B14F-4D97-AF65-F5344CB8AC3E}">
        <p14:creationId xmlns:p14="http://schemas.microsoft.com/office/powerpoint/2010/main" val="3425010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built our network models we’ve been able to observe systematic difference in the learned model parameters to separate our varying conditions (wild type/ LLO/ mdivi1).</a:t>
            </a:r>
          </a:p>
        </p:txBody>
      </p:sp>
      <p:sp>
        <p:nvSpPr>
          <p:cNvPr id="4" name="Slide Number Placeholder 3"/>
          <p:cNvSpPr>
            <a:spLocks noGrp="1"/>
          </p:cNvSpPr>
          <p:nvPr>
            <p:ph type="sldNum" sz="quarter" idx="5"/>
          </p:nvPr>
        </p:nvSpPr>
        <p:spPr/>
        <p:txBody>
          <a:bodyPr/>
          <a:lstStyle/>
          <a:p>
            <a:fld id="{3F9B8E91-5FE0-4979-AA45-8465907A8EB3}" type="slidenum">
              <a:rPr lang="en-US" smtClean="0"/>
              <a:t>28</a:t>
            </a:fld>
            <a:endParaRPr lang="en-US"/>
          </a:p>
        </p:txBody>
      </p:sp>
    </p:spTree>
    <p:extLst>
      <p:ext uri="{BB962C8B-B14F-4D97-AF65-F5344CB8AC3E}">
        <p14:creationId xmlns:p14="http://schemas.microsoft.com/office/powerpoint/2010/main" val="1249879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Using early model iteration</a:t>
            </a:r>
          </a:p>
          <a:p>
            <a:pPr marL="628650" lvl="1" indent="-171450">
              <a:buFontTx/>
              <a:buChar char="-"/>
            </a:pPr>
            <a:r>
              <a:rPr lang="en-US" dirty="0"/>
              <a:t>Probability based affinities</a:t>
            </a:r>
          </a:p>
          <a:p>
            <a:pPr marL="628650" lvl="1" indent="-171450">
              <a:buFontTx/>
              <a:buChar char="-"/>
            </a:pPr>
            <a:endParaRPr lang="en-US" dirty="0"/>
          </a:p>
          <a:p>
            <a:pPr marL="171450" lvl="0" indent="-171450">
              <a:buFontTx/>
              <a:buChar char="-"/>
            </a:pPr>
            <a:r>
              <a:rPr lang="en-US" dirty="0"/>
              <a:t>Affinity change over time</a:t>
            </a:r>
          </a:p>
          <a:p>
            <a:pPr marL="628650" lvl="1" indent="-171450">
              <a:buFontTx/>
              <a:buChar char="-"/>
            </a:pPr>
            <a:r>
              <a:rPr lang="en-US" dirty="0"/>
              <a:t>Neg log(1) ~ 0</a:t>
            </a:r>
          </a:p>
          <a:p>
            <a:pPr marL="628650" lvl="1" indent="-171450">
              <a:buFontTx/>
              <a:buChar char="-"/>
            </a:pPr>
            <a:r>
              <a:rPr lang="en-US" dirty="0"/>
              <a:t>Neg log(0) ~ inf </a:t>
            </a:r>
          </a:p>
          <a:p>
            <a:pPr marL="628650" lvl="1" indent="-171450">
              <a:buFontTx/>
              <a:buChar char="-"/>
            </a:pPr>
            <a:endParaRPr lang="en-US" dirty="0"/>
          </a:p>
          <a:p>
            <a:pPr marL="171450" lvl="0" indent="-171450">
              <a:buFontTx/>
              <a:buChar char="-"/>
            </a:pPr>
            <a:r>
              <a:rPr lang="en-US" dirty="0"/>
              <a:t>Control (top)</a:t>
            </a:r>
          </a:p>
          <a:p>
            <a:pPr marL="628650" lvl="1" indent="-171450">
              <a:buFontTx/>
              <a:buChar char="-"/>
            </a:pPr>
            <a:r>
              <a:rPr lang="en-US" dirty="0"/>
              <a:t>Consistent</a:t>
            </a:r>
          </a:p>
          <a:p>
            <a:pPr marL="628650" lvl="1" indent="-171450">
              <a:buFontTx/>
              <a:buChar char="-"/>
            </a:pPr>
            <a:endParaRPr lang="en-US" dirty="0"/>
          </a:p>
          <a:p>
            <a:pPr marL="171450" lvl="0" indent="-171450">
              <a:buFontTx/>
              <a:buChar char="-"/>
            </a:pPr>
            <a:r>
              <a:rPr lang="en-US" dirty="0"/>
              <a:t>LLO (bottom)</a:t>
            </a:r>
          </a:p>
          <a:p>
            <a:pPr marL="628650" lvl="1" indent="-171450">
              <a:buFontTx/>
              <a:buChar char="-"/>
            </a:pPr>
            <a:r>
              <a:rPr lang="en-US" dirty="0"/>
              <a:t>Gets more strongly connected</a:t>
            </a:r>
          </a:p>
          <a:p>
            <a:pPr marL="628650" lvl="1" indent="-171450">
              <a:buFontTx/>
              <a:buChar char="-"/>
            </a:pPr>
            <a:r>
              <a:rPr lang="en-US" dirty="0"/>
              <a:t>As cell fragments it collapses</a:t>
            </a:r>
          </a:p>
          <a:p>
            <a:pPr marL="628650" lvl="1" indent="-171450">
              <a:buFontTx/>
              <a:buChar char="-"/>
            </a:pPr>
            <a:r>
              <a:rPr lang="en-US" dirty="0"/>
              <a:t>Nodes get closer</a:t>
            </a:r>
          </a:p>
          <a:p>
            <a:pPr marL="628650" lvl="1" indent="-171450">
              <a:buFontTx/>
              <a:buChar char="-"/>
            </a:pPr>
            <a:r>
              <a:rPr lang="en-US" dirty="0"/>
              <a:t>By virtue of proximity they become more affine</a:t>
            </a:r>
          </a:p>
          <a:p>
            <a:endParaRPr lang="en-US" dirty="0"/>
          </a:p>
          <a:p>
            <a:endParaRPr lang="en-US" dirty="0"/>
          </a:p>
          <a:p>
            <a:endParaRPr lang="en-US" dirty="0"/>
          </a:p>
          <a:p>
            <a:endParaRPr lang="en-US" dirty="0"/>
          </a:p>
          <a:p>
            <a:r>
              <a:rPr lang="en-US" dirty="0"/>
              <a:t>First we viewed the negative log of the probability based affinities in our early network models. Over time the wild-type cells held a consistent affinity distribution as the behavior is constant over the timeframe of the video. However our fragmenting protein affected by LLO shows an increase in affinities over time. While this seems counter to the idea of the mitochondria fragmenting, what happens is the protein both reduces in spatial spread, and condenses into fewer communities. As the number of components is fixed in our network model this condensing of the </a:t>
            </a:r>
            <a:r>
              <a:rPr lang="en-US" dirty="0" err="1"/>
              <a:t>protien</a:t>
            </a:r>
            <a:r>
              <a:rPr lang="en-US" dirty="0"/>
              <a:t> brings nodes closer in proximity increasing their probability based affinities.</a:t>
            </a:r>
          </a:p>
          <a:p>
            <a:endParaRPr lang="en-US" dirty="0"/>
          </a:p>
          <a:p>
            <a:r>
              <a:rPr lang="en-US" dirty="0"/>
              <a:t>. The overall number of connections also increases in </a:t>
            </a:r>
            <a:r>
              <a:rPr lang="en-US" dirty="0" err="1"/>
              <a:t>thresholded</a:t>
            </a:r>
            <a:r>
              <a:rPr lang="en-US" dirty="0"/>
              <a:t> networks, as the cells tend to collapse at the same time as mitochondrial fragmentation, resulting in the same number of GMM components spatially co-locating in a much smaller space, effectively "forcing" connections by virtue of proximity</a:t>
            </a:r>
          </a:p>
        </p:txBody>
      </p:sp>
      <p:sp>
        <p:nvSpPr>
          <p:cNvPr id="4" name="Slide Number Placeholder 3"/>
          <p:cNvSpPr>
            <a:spLocks noGrp="1"/>
          </p:cNvSpPr>
          <p:nvPr>
            <p:ph type="sldNum" sz="quarter" idx="5"/>
          </p:nvPr>
        </p:nvSpPr>
        <p:spPr/>
        <p:txBody>
          <a:bodyPr/>
          <a:lstStyle/>
          <a:p>
            <a:fld id="{3F9B8E91-5FE0-4979-AA45-8465907A8EB3}" type="slidenum">
              <a:rPr lang="en-US" smtClean="0"/>
              <a:t>29</a:t>
            </a:fld>
            <a:endParaRPr lang="en-US"/>
          </a:p>
        </p:txBody>
      </p:sp>
    </p:spTree>
    <p:extLst>
      <p:ext uri="{BB962C8B-B14F-4D97-AF65-F5344CB8AC3E}">
        <p14:creationId xmlns:p14="http://schemas.microsoft.com/office/powerpoint/2010/main" val="2439604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here’s a roadmap</a:t>
            </a:r>
          </a:p>
          <a:p>
            <a:pPr marL="171450" indent="-171450">
              <a:buFontTx/>
              <a:buChar char="-"/>
            </a:pPr>
            <a:endParaRPr lang="en-US" dirty="0"/>
          </a:p>
          <a:p>
            <a:pPr marL="171450" indent="-171450">
              <a:buFontTx/>
              <a:buChar char="-"/>
            </a:pPr>
            <a:r>
              <a:rPr lang="en-US" dirty="0"/>
              <a:t>We just discussed </a:t>
            </a:r>
            <a:r>
              <a:rPr lang="en-US" dirty="0" err="1"/>
              <a:t>ornet</a:t>
            </a:r>
            <a:endParaRPr lang="en-US" dirty="0"/>
          </a:p>
          <a:p>
            <a:pPr marL="171450" indent="-171450">
              <a:buFontTx/>
              <a:buChar char="-"/>
            </a:pPr>
            <a:endParaRPr lang="en-US" dirty="0"/>
          </a:p>
          <a:p>
            <a:pPr marL="171450" indent="-171450">
              <a:buFontTx/>
              <a:buChar char="-"/>
            </a:pPr>
            <a:r>
              <a:rPr lang="en-US" dirty="0"/>
              <a:t>First I want to give bit of background</a:t>
            </a:r>
          </a:p>
          <a:p>
            <a:pPr marL="628650" lvl="1" indent="-171450">
              <a:buFontTx/>
              <a:buChar char="-"/>
            </a:pPr>
            <a:r>
              <a:rPr lang="en-US" dirty="0"/>
              <a:t>Image Analysis</a:t>
            </a:r>
          </a:p>
          <a:p>
            <a:pPr marL="628650" lvl="1" indent="-171450">
              <a:buFontTx/>
              <a:buChar char="-"/>
            </a:pPr>
            <a:r>
              <a:rPr lang="en-US" dirty="0"/>
              <a:t>Significance of our model</a:t>
            </a:r>
          </a:p>
          <a:p>
            <a:pPr marL="628650" lvl="1" indent="-171450">
              <a:buFontTx/>
              <a:buChar char="-"/>
            </a:pPr>
            <a:r>
              <a:rPr lang="en-US" dirty="0"/>
              <a:t>Some graph theory</a:t>
            </a:r>
          </a:p>
          <a:p>
            <a:pPr marL="628650" lvl="1" indent="-171450">
              <a:buFontTx/>
              <a:buChar char="-"/>
            </a:pPr>
            <a:r>
              <a:rPr lang="en-US" dirty="0"/>
              <a:t>Finally our proposed pipeline</a:t>
            </a:r>
          </a:p>
          <a:p>
            <a:pPr marL="628650" lvl="1" indent="-171450">
              <a:buFontTx/>
              <a:buChar char="-"/>
            </a:pPr>
            <a:endParaRPr lang="en-US" dirty="0"/>
          </a:p>
          <a:p>
            <a:pPr marL="171450" lvl="0" indent="-171450">
              <a:buFontTx/>
              <a:buChar char="-"/>
            </a:pPr>
            <a:r>
              <a:rPr lang="en-US" dirty="0"/>
              <a:t>Then we’ll dive deeper into the segmentation process</a:t>
            </a:r>
          </a:p>
          <a:p>
            <a:pPr marL="628650" lvl="1" indent="-171450">
              <a:buFontTx/>
              <a:buChar char="-"/>
            </a:pPr>
            <a:r>
              <a:rPr lang="en-US" dirty="0"/>
              <a:t>Discuss Traditional approaches</a:t>
            </a:r>
          </a:p>
          <a:p>
            <a:pPr marL="628650" lvl="1" indent="-171450">
              <a:buFontTx/>
              <a:buChar char="-"/>
            </a:pPr>
            <a:r>
              <a:rPr lang="en-US" dirty="0"/>
              <a:t>Talk about our use of the deformable contour</a:t>
            </a:r>
          </a:p>
          <a:p>
            <a:pPr marL="628650" lvl="1" indent="-171450">
              <a:buFontTx/>
              <a:buChar char="-"/>
            </a:pPr>
            <a:r>
              <a:rPr lang="en-US" dirty="0"/>
              <a:t>Then our method for segmenting</a:t>
            </a:r>
          </a:p>
          <a:p>
            <a:pPr marL="628650" lvl="1" indent="-171450">
              <a:buFontTx/>
              <a:buChar char="-"/>
            </a:pPr>
            <a:endParaRPr lang="en-US" dirty="0"/>
          </a:p>
          <a:p>
            <a:pPr marL="171450" lvl="0" indent="-171450">
              <a:buFontTx/>
              <a:buChar char="-"/>
            </a:pPr>
            <a:r>
              <a:rPr lang="en-US" dirty="0"/>
              <a:t>With our cells extracted we’ll discuss our network model</a:t>
            </a:r>
          </a:p>
          <a:p>
            <a:pPr marL="628650" lvl="1" indent="-171450">
              <a:buFontTx/>
              <a:buChar char="-"/>
            </a:pPr>
            <a:r>
              <a:rPr lang="en-US" dirty="0"/>
              <a:t>First how we fit nodes to the protein</a:t>
            </a:r>
          </a:p>
          <a:p>
            <a:pPr marL="628650" lvl="1" indent="-171450">
              <a:buFontTx/>
              <a:buChar char="-"/>
            </a:pPr>
            <a:r>
              <a:rPr lang="en-US" dirty="0"/>
              <a:t>Then our edges and affinities</a:t>
            </a:r>
          </a:p>
          <a:p>
            <a:pPr marL="628650" lvl="1" indent="-171450">
              <a:buFontTx/>
              <a:buChar char="-"/>
            </a:pPr>
            <a:endParaRPr lang="en-US" dirty="0"/>
          </a:p>
          <a:p>
            <a:pPr marL="171450" lvl="0" indent="-171450">
              <a:buFontTx/>
              <a:buChar char="-"/>
            </a:pPr>
            <a:r>
              <a:rPr lang="en-US" dirty="0"/>
              <a:t>Then we’ll discuss some of the analyses we’ve done of our model</a:t>
            </a:r>
          </a:p>
          <a:p>
            <a:pPr marL="171450" lvl="0" indent="-171450">
              <a:buFontTx/>
              <a:buChar char="-"/>
            </a:pPr>
            <a:endParaRPr lang="en-US" dirty="0"/>
          </a:p>
          <a:p>
            <a:pPr marL="171450" lvl="0" indent="-171450">
              <a:buFontTx/>
              <a:buChar char="-"/>
            </a:pPr>
            <a:r>
              <a:rPr lang="en-US" dirty="0"/>
              <a:t>Finally we’ll discuss next steps for </a:t>
            </a:r>
            <a:r>
              <a:rPr lang="en-US" dirty="0" err="1"/>
              <a:t>ornet</a:t>
            </a:r>
            <a:endParaRPr lang="en-US" dirty="0"/>
          </a:p>
          <a:p>
            <a:pPr marL="628650" lvl="1" indent="-171450">
              <a:buFontTx/>
              <a:buChar char="-"/>
            </a:pPr>
            <a:endParaRPr lang="en-US" dirty="0"/>
          </a:p>
          <a:p>
            <a:endParaRPr lang="en-US" dirty="0"/>
          </a:p>
          <a:p>
            <a:endParaRPr lang="en-US" dirty="0"/>
          </a:p>
          <a:p>
            <a:r>
              <a:rPr lang="en-US" dirty="0"/>
              <a:t>Before we go further into detail, I want to give a quick roadmap for the coming presentation.</a:t>
            </a:r>
          </a:p>
          <a:p>
            <a:endParaRPr lang="en-US" dirty="0"/>
          </a:p>
          <a:p>
            <a:r>
              <a:rPr lang="en-US" dirty="0"/>
              <a:t>I just briefly discussed the </a:t>
            </a:r>
            <a:r>
              <a:rPr lang="en-US" dirty="0" err="1"/>
              <a:t>Ornet</a:t>
            </a:r>
            <a:r>
              <a:rPr lang="en-US" dirty="0"/>
              <a:t> project, what it is and what it aims to do.</a:t>
            </a:r>
          </a:p>
          <a:p>
            <a:endParaRPr lang="en-US" dirty="0"/>
          </a:p>
          <a:p>
            <a:r>
              <a:rPr lang="en-US" dirty="0"/>
              <a:t>Next I want to give more background, first a brief history of </a:t>
            </a:r>
            <a:r>
              <a:rPr lang="en-US" dirty="0" err="1"/>
              <a:t>flourescense</a:t>
            </a:r>
            <a:r>
              <a:rPr lang="en-US" dirty="0"/>
              <a:t> microscopy based image modeling, then a look into the novelty and significance of this particular approach, and before we discuss the pipeline itself I want to get you acquainted with the </a:t>
            </a:r>
            <a:r>
              <a:rPr lang="en-US" dirty="0" err="1"/>
              <a:t>datset</a:t>
            </a:r>
            <a:r>
              <a:rPr lang="en-US" dirty="0"/>
              <a:t> we used.</a:t>
            </a:r>
          </a:p>
          <a:p>
            <a:endParaRPr lang="en-US" dirty="0"/>
          </a:p>
          <a:p>
            <a:r>
              <a:rPr lang="en-US" dirty="0"/>
              <a:t>Then I’ll discuss our segmentation pipeline, beginning with a look at classical approaches in image binarization and their effectiveness on our </a:t>
            </a:r>
            <a:r>
              <a:rPr lang="en-US" dirty="0" err="1"/>
              <a:t>datset</a:t>
            </a:r>
            <a:r>
              <a:rPr lang="en-US" dirty="0"/>
              <a:t>, a quick look at a common deformable contours algorithm, and finally our current pipeline</a:t>
            </a:r>
          </a:p>
          <a:p>
            <a:endParaRPr lang="en-US" dirty="0"/>
          </a:p>
          <a:p>
            <a:r>
              <a:rPr lang="en-US" dirty="0"/>
              <a:t>After segmentation I want to discuss how we developed our social network model, beginning with some graph theoretical background, and moving first into how we determined our nodes then our various formulas for determining their connectedness.</a:t>
            </a:r>
          </a:p>
          <a:p>
            <a:endParaRPr lang="en-US" dirty="0"/>
          </a:p>
          <a:p>
            <a:r>
              <a:rPr lang="en-US" dirty="0"/>
              <a:t>I then want to support the work by showing some early qualitative analysis of our generated networks</a:t>
            </a:r>
          </a:p>
          <a:p>
            <a:endParaRPr lang="en-US" dirty="0"/>
          </a:p>
          <a:p>
            <a:r>
              <a:rPr lang="en-US" dirty="0"/>
              <a:t>Lastly I will discuss the next steps for the </a:t>
            </a:r>
            <a:r>
              <a:rPr lang="en-US" dirty="0" err="1"/>
              <a:t>Ornet</a:t>
            </a:r>
            <a:r>
              <a:rPr lang="en-US" dirty="0"/>
              <a:t> project, both in further model analysis as well as in model augmentations and improvements.</a:t>
            </a:r>
          </a:p>
        </p:txBody>
      </p:sp>
      <p:sp>
        <p:nvSpPr>
          <p:cNvPr id="4" name="Slide Number Placeholder 3"/>
          <p:cNvSpPr>
            <a:spLocks noGrp="1"/>
          </p:cNvSpPr>
          <p:nvPr>
            <p:ph type="sldNum" sz="quarter" idx="5"/>
          </p:nvPr>
        </p:nvSpPr>
        <p:spPr/>
        <p:txBody>
          <a:bodyPr/>
          <a:lstStyle/>
          <a:p>
            <a:fld id="{3F9B8E91-5FE0-4979-AA45-8465907A8EB3}" type="slidenum">
              <a:rPr lang="en-US" smtClean="0"/>
              <a:t>3</a:t>
            </a:fld>
            <a:endParaRPr lang="en-US"/>
          </a:p>
        </p:txBody>
      </p:sp>
    </p:spTree>
    <p:extLst>
      <p:ext uri="{BB962C8B-B14F-4D97-AF65-F5344CB8AC3E}">
        <p14:creationId xmlns:p14="http://schemas.microsoft.com/office/powerpoint/2010/main" val="4083550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-temporal model of component evolution</a:t>
            </a:r>
          </a:p>
          <a:p>
            <a:endParaRPr lang="en-US" dirty="0"/>
          </a:p>
          <a:p>
            <a:pPr marL="171450" indent="-171450">
              <a:buFontTx/>
              <a:buChar char="-"/>
            </a:pPr>
            <a:r>
              <a:rPr lang="en-US" dirty="0"/>
              <a:t>Spectral Decomposition</a:t>
            </a:r>
          </a:p>
          <a:p>
            <a:pPr marL="628650" lvl="1" indent="-171450">
              <a:buFontTx/>
              <a:buChar char="-"/>
            </a:pPr>
            <a:r>
              <a:rPr lang="en-US" dirty="0"/>
              <a:t>Heat kernel for similarities</a:t>
            </a:r>
          </a:p>
          <a:p>
            <a:pPr marL="628650" lvl="1" indent="-171450">
              <a:buFontTx/>
              <a:buChar char="-"/>
            </a:pPr>
            <a:r>
              <a:rPr lang="en-US" dirty="0"/>
              <a:t>Laplacians</a:t>
            </a:r>
          </a:p>
          <a:p>
            <a:pPr marL="628650" lvl="1" indent="-171450">
              <a:buFontTx/>
              <a:buChar char="-"/>
            </a:pPr>
            <a:r>
              <a:rPr lang="en-US" dirty="0"/>
              <a:t>Decompose to get Eigenvalues</a:t>
            </a:r>
          </a:p>
          <a:p>
            <a:pPr marL="171450" lvl="0" indent="-171450">
              <a:buFontTx/>
              <a:buChar char="-"/>
            </a:pPr>
            <a:endParaRPr lang="en-US" dirty="0"/>
          </a:p>
          <a:p>
            <a:pPr marL="171450" lvl="0" indent="-171450">
              <a:buFontTx/>
              <a:buChar char="-"/>
            </a:pPr>
            <a:r>
              <a:rPr lang="en-US" dirty="0"/>
              <a:t>We plot the change in the 10 most principal </a:t>
            </a:r>
            <a:r>
              <a:rPr lang="en-US" dirty="0" err="1"/>
              <a:t>Evs</a:t>
            </a:r>
            <a:r>
              <a:rPr lang="en-US" dirty="0"/>
              <a:t> over time</a:t>
            </a:r>
          </a:p>
          <a:p>
            <a:pPr marL="171450" lvl="0" indent="-171450">
              <a:buFontTx/>
              <a:buChar char="-"/>
            </a:pPr>
            <a:endParaRPr lang="en-US" dirty="0"/>
          </a:p>
          <a:p>
            <a:pPr marL="171450" lvl="0" indent="-171450">
              <a:buFontTx/>
              <a:buChar char="-"/>
            </a:pPr>
            <a:r>
              <a:rPr lang="en-US" dirty="0"/>
              <a:t>Control is fairly steady and well behaved</a:t>
            </a:r>
          </a:p>
          <a:p>
            <a:pPr marL="171450" lvl="0" indent="-171450">
              <a:buFontTx/>
              <a:buChar char="-"/>
            </a:pPr>
            <a:endParaRPr lang="en-US" dirty="0"/>
          </a:p>
          <a:p>
            <a:pPr marL="171450" lvl="0" indent="-171450">
              <a:buFontTx/>
              <a:buChar char="-"/>
            </a:pPr>
            <a:r>
              <a:rPr lang="en-US" dirty="0"/>
              <a:t>LLO has a clear period of fragmentation</a:t>
            </a:r>
          </a:p>
          <a:p>
            <a:pPr marL="628650" lvl="1" indent="-171450">
              <a:buFontTx/>
              <a:buChar char="-"/>
            </a:pPr>
            <a:endParaRPr lang="en-US" dirty="0"/>
          </a:p>
          <a:p>
            <a:pPr marL="171450" indent="-171450">
              <a:buFontTx/>
              <a:buChar char="-"/>
            </a:pPr>
            <a:r>
              <a:rPr lang="en-US" dirty="0" err="1"/>
              <a:t>Mdivi</a:t>
            </a:r>
            <a:r>
              <a:rPr lang="en-US" dirty="0"/>
              <a:t> struggles to find an equilibrium</a:t>
            </a:r>
          </a:p>
          <a:p>
            <a:pPr marL="628650" lvl="1" indent="-171450">
              <a:buFontTx/>
              <a:buChar char="-"/>
            </a:pPr>
            <a:r>
              <a:rPr lang="en-US" dirty="0"/>
              <a:t>LLO is similar after fragmentation</a:t>
            </a:r>
          </a:p>
          <a:p>
            <a:pPr marL="0" indent="0">
              <a:buFontTx/>
              <a:buNone/>
            </a:pPr>
            <a:endParaRPr lang="en-US" dirty="0"/>
          </a:p>
          <a:p>
            <a:r>
              <a:rPr lang="en-US" dirty="0"/>
              <a:t>- These metrics are able to give a fairly clear view into phenotypic evolution of the </a:t>
            </a:r>
            <a:r>
              <a:rPr lang="en-US" dirty="0" err="1"/>
              <a:t>protiens</a:t>
            </a:r>
            <a:endParaRPr lang="en-US" dirty="0"/>
          </a:p>
          <a:p>
            <a:endParaRPr lang="en-US" dirty="0"/>
          </a:p>
          <a:p>
            <a:endParaRPr lang="en-US" dirty="0"/>
          </a:p>
          <a:p>
            <a:endParaRPr lang="en-US" dirty="0"/>
          </a:p>
          <a:p>
            <a:r>
              <a:rPr lang="en-US" dirty="0"/>
              <a:t>The next step, then, was to develop a temporal model of the GMM component evolution in terms of the social network. We did this by creating a series of graph Laplacians and observing how the Laplacians change through spectral decomposition. </a:t>
            </a:r>
          </a:p>
          <a:p>
            <a:endParaRPr lang="en-US" dirty="0"/>
          </a:p>
          <a:p>
            <a:r>
              <a:rPr lang="en-US" dirty="0"/>
              <a:t>Because the most current form of creating weights uses Jensen-Shannon divergence, the graph’s matrix does not hold similarity values, but rather it holds divergence values. In order to correct for this, we apply a heat kernel (3) to transform this affinity matrix into a similarity matrix so that the network will be suited for spectral decomposition.</a:t>
            </a:r>
          </a:p>
          <a:p>
            <a:endParaRPr lang="en-US" dirty="0"/>
          </a:p>
          <a:p>
            <a:r>
              <a:rPr lang="en-US" dirty="0"/>
              <a:t>Once each network’s affinity matrix is converted using the heat kernel, the graph Laplacians for each frame can be found. We then apply an </a:t>
            </a:r>
            <a:r>
              <a:rPr lang="en-US" dirty="0" err="1"/>
              <a:t>eigensolver</a:t>
            </a:r>
            <a:r>
              <a:rPr lang="en-US" dirty="0"/>
              <a:t> to decompose 34 each Laplacian into eigenvectors and eigenvalues. Using this approach, we were able to qualitatively observe differences in the temporal behavior of the cells in each of our varied conditions (control/ wild type, LLO, and </a:t>
            </a:r>
            <a:r>
              <a:rPr lang="en-US" dirty="0" err="1"/>
              <a:t>mdivi</a:t>
            </a:r>
            <a:r>
              <a:rPr lang="en-US" dirty="0"/>
              <a:t>). </a:t>
            </a:r>
          </a:p>
          <a:p>
            <a:endParaRPr lang="en-US" dirty="0"/>
          </a:p>
          <a:p>
            <a:r>
              <a:rPr lang="en-US" dirty="0"/>
              <a:t>We can easily see the fragmentation period in a cell reacting to LLO which exhibits similar temporal behavior to traditional wild type before and after in most of the principle components. The hyperfused </a:t>
            </a:r>
            <a:r>
              <a:rPr lang="en-US" dirty="0" err="1"/>
              <a:t>mdivi</a:t>
            </a:r>
            <a:r>
              <a:rPr lang="en-US" dirty="0"/>
              <a:t> samples have an active turbulent behavior, likely due to the even probability density function that the hyperfused mitochondrial pattern emulates, and the difficulty of fitting a consistent mixture of gaussians to an even probability space. We also see the LLO exhibit a similar behavior in the less principle components after the fragmentation takes place as the GMM struggles to fit the previous number of components to the fragmented cell.</a:t>
            </a:r>
          </a:p>
        </p:txBody>
      </p:sp>
      <p:sp>
        <p:nvSpPr>
          <p:cNvPr id="4" name="Slide Number Placeholder 3"/>
          <p:cNvSpPr>
            <a:spLocks noGrp="1"/>
          </p:cNvSpPr>
          <p:nvPr>
            <p:ph type="sldNum" sz="quarter" idx="5"/>
          </p:nvPr>
        </p:nvSpPr>
        <p:spPr/>
        <p:txBody>
          <a:bodyPr/>
          <a:lstStyle/>
          <a:p>
            <a:fld id="{3F9B8E91-5FE0-4979-AA45-8465907A8EB3}" type="slidenum">
              <a:rPr lang="en-US" smtClean="0"/>
              <a:t>30</a:t>
            </a:fld>
            <a:endParaRPr lang="en-US"/>
          </a:p>
        </p:txBody>
      </p:sp>
    </p:spTree>
    <p:extLst>
      <p:ext uri="{BB962C8B-B14F-4D97-AF65-F5344CB8AC3E}">
        <p14:creationId xmlns:p14="http://schemas.microsoft.com/office/powerpoint/2010/main" val="158076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still significant room for expansion in analysis and improvement in the model for the </a:t>
            </a:r>
            <a:r>
              <a:rPr lang="en-US" dirty="0" err="1"/>
              <a:t>Ornet</a:t>
            </a:r>
            <a:r>
              <a:rPr lang="en-US" dirty="0"/>
              <a:t> project to pursue.</a:t>
            </a:r>
          </a:p>
        </p:txBody>
      </p:sp>
      <p:sp>
        <p:nvSpPr>
          <p:cNvPr id="4" name="Slide Number Placeholder 3"/>
          <p:cNvSpPr>
            <a:spLocks noGrp="1"/>
          </p:cNvSpPr>
          <p:nvPr>
            <p:ph type="sldNum" sz="quarter" idx="5"/>
          </p:nvPr>
        </p:nvSpPr>
        <p:spPr/>
        <p:txBody>
          <a:bodyPr/>
          <a:lstStyle/>
          <a:p>
            <a:fld id="{3F9B8E91-5FE0-4979-AA45-8465907A8EB3}" type="slidenum">
              <a:rPr lang="en-US" smtClean="0"/>
              <a:t>31</a:t>
            </a:fld>
            <a:endParaRPr lang="en-US"/>
          </a:p>
        </p:txBody>
      </p:sp>
    </p:spTree>
    <p:extLst>
      <p:ext uri="{BB962C8B-B14F-4D97-AF65-F5344CB8AC3E}">
        <p14:creationId xmlns:p14="http://schemas.microsoft.com/office/powerpoint/2010/main" val="1380295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Next steps in Analysis</a:t>
            </a:r>
          </a:p>
          <a:p>
            <a:pPr marL="628650" lvl="1" indent="-171450">
              <a:buFontTx/>
              <a:buChar char="-"/>
            </a:pPr>
            <a:r>
              <a:rPr lang="en-US" dirty="0"/>
              <a:t>View the change in Laplacian overtime for insights into local behaviors</a:t>
            </a:r>
          </a:p>
          <a:p>
            <a:pPr marL="628650" lvl="1" indent="-171450">
              <a:buFontTx/>
              <a:buChar char="-"/>
            </a:pPr>
            <a:r>
              <a:rPr lang="en-US" dirty="0"/>
              <a:t>Clustering Eigenvalue changes as time series data</a:t>
            </a:r>
          </a:p>
          <a:p>
            <a:pPr marL="628650" lvl="1" indent="-171450">
              <a:buFontTx/>
              <a:buChar char="-"/>
            </a:pPr>
            <a:r>
              <a:rPr lang="en-US" dirty="0"/>
              <a:t>Induce </a:t>
            </a:r>
            <a:r>
              <a:rPr lang="en-US" dirty="0" err="1"/>
              <a:t>sparcity</a:t>
            </a:r>
            <a:r>
              <a:rPr lang="en-US" dirty="0"/>
              <a:t> to allow views at classic graph metrics like connectivity, clustering coefficients etc.</a:t>
            </a:r>
          </a:p>
          <a:p>
            <a:pPr marL="628650" lvl="1" indent="-171450">
              <a:buFontTx/>
              <a:buChar char="-"/>
            </a:pPr>
            <a:endParaRPr lang="en-US" dirty="0"/>
          </a:p>
          <a:p>
            <a:pPr marL="171450" lvl="0" indent="-171450">
              <a:buFontTx/>
              <a:buChar char="-"/>
            </a:pPr>
            <a:r>
              <a:rPr lang="en-US" dirty="0"/>
              <a:t>Model limitations and improvements</a:t>
            </a:r>
          </a:p>
          <a:p>
            <a:pPr marL="628650" lvl="1" indent="-171450">
              <a:buFontTx/>
              <a:buChar char="-"/>
            </a:pPr>
            <a:r>
              <a:rPr lang="en-US" dirty="0"/>
              <a:t>Uniform component</a:t>
            </a:r>
          </a:p>
          <a:p>
            <a:pPr marL="628650" lvl="1" indent="-171450">
              <a:buFontTx/>
              <a:buChar char="-"/>
            </a:pPr>
            <a:r>
              <a:rPr lang="en-US" dirty="0"/>
              <a:t>Deal with Node collapse</a:t>
            </a:r>
          </a:p>
          <a:p>
            <a:pPr marL="628650" lvl="1" indent="-171450">
              <a:buFontTx/>
              <a:buChar char="-"/>
            </a:pPr>
            <a:r>
              <a:rPr lang="en-US" dirty="0"/>
              <a:t>Dynamic Node Quantity</a:t>
            </a:r>
          </a:p>
          <a:p>
            <a:pPr marL="628650" lvl="1" indent="-171450">
              <a:buFontTx/>
              <a:buChar char="-"/>
            </a:pPr>
            <a:r>
              <a:rPr lang="en-US" dirty="0"/>
              <a:t>Fully automated segmentation</a:t>
            </a:r>
          </a:p>
          <a:p>
            <a:endParaRPr lang="en-US" dirty="0"/>
          </a:p>
          <a:p>
            <a:endParaRPr lang="en-US" dirty="0"/>
          </a:p>
          <a:p>
            <a:endParaRPr lang="en-US" dirty="0"/>
          </a:p>
          <a:p>
            <a:endParaRPr lang="en-US" dirty="0"/>
          </a:p>
          <a:p>
            <a:endParaRPr lang="en-US" dirty="0"/>
          </a:p>
          <a:p>
            <a:r>
              <a:rPr lang="en-US" dirty="0"/>
              <a:t>The next steps in analysis are to move forward with observing the change in the series of Laplacians derived from each video possibly as a function of Laplacian gradients. This would highlight specific portions of the social networks that covary over space and time; in other words, it would provide insight into the coordinated fragmentation or hyper fusion of the mitochondria in response to the provided stimulus</a:t>
            </a:r>
          </a:p>
          <a:p>
            <a:endParaRPr lang="en-US" dirty="0"/>
          </a:p>
          <a:p>
            <a:r>
              <a:rPr lang="en-US" dirty="0"/>
              <a:t>These features could then be incorporated into a broader supervised learning pipeline to distinguish patterns and discern the effects of an unknown stimulant (e.g., drug discovery), or an unsupervised learning pipeline to identify all observed mitochondrial phenotypes. </a:t>
            </a:r>
          </a:p>
          <a:p>
            <a:endParaRPr lang="en-US" dirty="0"/>
          </a:p>
          <a:p>
            <a:r>
              <a:rPr lang="en-US" dirty="0"/>
              <a:t>Additional methods of analyzing the graph structure of the social network would help to determine specific phenotypic changes induced by certain stimuli. Classic graph metrics such as connectivity, cliques, and eigenvector centrality would help to precisely measure the global effects of certain stimuli on the mitochondria.</a:t>
            </a:r>
          </a:p>
          <a:p>
            <a:endParaRPr lang="en-US" dirty="0"/>
          </a:p>
          <a:p>
            <a:endParaRPr lang="en-US" dirty="0"/>
          </a:p>
          <a:p>
            <a:r>
              <a:rPr lang="en-US" dirty="0"/>
              <a:t>Further improvements can also be made to the network generation pipeline itself. We began working to incorporate a single uniform component into the overall GMM to provide a robust method of accounting for background noise in the form of a learned, data-driven threshold. A further shortcoming of the current GMM approach is a node collapse in some LLO samples. When the protein pattern fragments to a high enough extent some nodes will collapse because of a lack of probability mass in the area near the node</a:t>
            </a:r>
          </a:p>
          <a:p>
            <a:endParaRPr lang="en-US" dirty="0"/>
          </a:p>
          <a:p>
            <a:r>
              <a:rPr lang="en-US" dirty="0"/>
              <a:t>In our analysis steps we remove collapsed nodes from the network which causes a loss of the data accounted for by these nodes before their collapse. While these nodes were mostly small and accounted for small amounts of the overall protein structure, any data loss should be avoided in the modeling process if it can be.</a:t>
            </a:r>
          </a:p>
          <a:p>
            <a:endParaRPr lang="en-US" dirty="0"/>
          </a:p>
          <a:p>
            <a:r>
              <a:rPr lang="en-US" dirty="0"/>
              <a:t>An alteration to the pipeline which could both fix this issue and improve the model’s capability to mimic the 36 protein mass, is a flexible number of components. A large amount of information in temporal social network analysis comes from the addition and removal of nodes as entities appear and leave the community. Currently our model doesn’t allow for the addition of nodes to represent the splitting of mitochondrial communities or the removal of nodes to represent their merging. By adding this, a fragmentation period in LLO cells could be much more easily quantified by a change in the number of components as the communities dissipate.</a:t>
            </a:r>
          </a:p>
          <a:p>
            <a:endParaRPr lang="en-US" dirty="0"/>
          </a:p>
          <a:p>
            <a:r>
              <a:rPr lang="en-US" dirty="0"/>
              <a:t>Another shortcoming of our pipeline is the manual initialization. With deep learning models sitting at the cutting edge of semantic segmentation in biomedical images, the masks created in this study for the thousands of frames microscopy images can serve as a new training dataset for work in fully autonomous segmentation of mitochondrial protein structures. This would allow this pipeline to be more quickly and flexibly applied to larger sets of data while also allowing an expansion in the area of deep models for autonomous semantic segmentation</a:t>
            </a:r>
          </a:p>
        </p:txBody>
      </p:sp>
      <p:sp>
        <p:nvSpPr>
          <p:cNvPr id="4" name="Slide Number Placeholder 3"/>
          <p:cNvSpPr>
            <a:spLocks noGrp="1"/>
          </p:cNvSpPr>
          <p:nvPr>
            <p:ph type="sldNum" sz="quarter" idx="5"/>
          </p:nvPr>
        </p:nvSpPr>
        <p:spPr/>
        <p:txBody>
          <a:bodyPr/>
          <a:lstStyle/>
          <a:p>
            <a:fld id="{3F9B8E91-5FE0-4979-AA45-8465907A8EB3}" type="slidenum">
              <a:rPr lang="en-US" smtClean="0"/>
              <a:t>32</a:t>
            </a:fld>
            <a:endParaRPr lang="en-US"/>
          </a:p>
        </p:txBody>
      </p:sp>
    </p:spTree>
    <p:extLst>
      <p:ext uri="{BB962C8B-B14F-4D97-AF65-F5344CB8AC3E}">
        <p14:creationId xmlns:p14="http://schemas.microsoft.com/office/powerpoint/2010/main" val="4075025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While there’s a lot of area to move forward on the </a:t>
            </a:r>
            <a:r>
              <a:rPr lang="en-US" dirty="0" err="1"/>
              <a:t>ornet</a:t>
            </a:r>
            <a:r>
              <a:rPr lang="en-US" dirty="0"/>
              <a:t> project</a:t>
            </a:r>
          </a:p>
          <a:p>
            <a:endParaRPr lang="en-US" dirty="0"/>
          </a:p>
          <a:p>
            <a:pPr marL="171450" indent="-171450">
              <a:buFontTx/>
              <a:buChar char="-"/>
            </a:pPr>
            <a:r>
              <a:rPr lang="en-US" dirty="0"/>
              <a:t>In my time on the projects we’ve</a:t>
            </a:r>
          </a:p>
          <a:p>
            <a:pPr marL="628650" lvl="1" indent="-171450">
              <a:buFontTx/>
              <a:buChar char="-"/>
            </a:pPr>
            <a:r>
              <a:rPr lang="en-US" dirty="0"/>
              <a:t>Presented a pipeline for producing quantitative models of mitochondria</a:t>
            </a:r>
          </a:p>
          <a:p>
            <a:pPr marL="628650" lvl="1" indent="-171450">
              <a:buFontTx/>
              <a:buChar char="-"/>
            </a:pPr>
            <a:r>
              <a:rPr lang="en-US" dirty="0"/>
              <a:t>Shown how the model can evolve overtime to follow dynamic morphologies</a:t>
            </a:r>
          </a:p>
          <a:p>
            <a:pPr marL="628650" lvl="1" indent="-171450">
              <a:buFontTx/>
              <a:buChar char="-"/>
            </a:pPr>
            <a:r>
              <a:rPr lang="en-US" dirty="0"/>
              <a:t>Shown how the parameters of the network can provide biological insight</a:t>
            </a:r>
          </a:p>
          <a:p>
            <a:endParaRPr lang="en-US" dirty="0"/>
          </a:p>
          <a:p>
            <a:endParaRPr lang="en-US" dirty="0"/>
          </a:p>
          <a:p>
            <a:r>
              <a:rPr lang="en-US" dirty="0"/>
              <a:t>In this paper, we have presented a proof-of-concept for parameterizing and modeling spatiotemporal changes in diffuse subcellular protein patterns using GMMs. </a:t>
            </a:r>
          </a:p>
          <a:p>
            <a:endParaRPr lang="en-US" dirty="0"/>
          </a:p>
          <a:p>
            <a:r>
              <a:rPr lang="en-US" dirty="0"/>
              <a:t>We have presented how the learned parameters of the GMM can be updated to account for changing biological phenotypes, and how these parameters can then be used to induce a social network of interacting nodes.</a:t>
            </a:r>
          </a:p>
          <a:p>
            <a:endParaRPr lang="en-US" dirty="0"/>
          </a:p>
          <a:p>
            <a:r>
              <a:rPr lang="en-US" dirty="0"/>
              <a:t>Finally, we show how the underlying properties of the social network can be interpreted to provide biological insights, particularly how the underlying system may be responding to some kind of stimulus. </a:t>
            </a:r>
          </a:p>
        </p:txBody>
      </p:sp>
      <p:sp>
        <p:nvSpPr>
          <p:cNvPr id="4" name="Slide Number Placeholder 3"/>
          <p:cNvSpPr>
            <a:spLocks noGrp="1"/>
          </p:cNvSpPr>
          <p:nvPr>
            <p:ph type="sldNum" sz="quarter" idx="5"/>
          </p:nvPr>
        </p:nvSpPr>
        <p:spPr/>
        <p:txBody>
          <a:bodyPr/>
          <a:lstStyle/>
          <a:p>
            <a:fld id="{3F9B8E91-5FE0-4979-AA45-8465907A8EB3}" type="slidenum">
              <a:rPr lang="en-US" smtClean="0"/>
              <a:t>33</a:t>
            </a:fld>
            <a:endParaRPr lang="en-US"/>
          </a:p>
        </p:txBody>
      </p:sp>
    </p:spTree>
    <p:extLst>
      <p:ext uri="{BB962C8B-B14F-4D97-AF65-F5344CB8AC3E}">
        <p14:creationId xmlns:p14="http://schemas.microsoft.com/office/powerpoint/2010/main" val="250874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9B8E91-5FE0-4979-AA45-8465907A8EB3}" type="slidenum">
              <a:rPr lang="en-US" smtClean="0"/>
              <a:t>34</a:t>
            </a:fld>
            <a:endParaRPr lang="en-US"/>
          </a:p>
        </p:txBody>
      </p:sp>
    </p:spTree>
    <p:extLst>
      <p:ext uri="{BB962C8B-B14F-4D97-AF65-F5344CB8AC3E}">
        <p14:creationId xmlns:p14="http://schemas.microsoft.com/office/powerpoint/2010/main" val="299838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before, I want to start with a bit of background of the work.</a:t>
            </a:r>
          </a:p>
        </p:txBody>
      </p:sp>
      <p:sp>
        <p:nvSpPr>
          <p:cNvPr id="4" name="Slide Number Placeholder 3"/>
          <p:cNvSpPr>
            <a:spLocks noGrp="1"/>
          </p:cNvSpPr>
          <p:nvPr>
            <p:ph type="sldNum" sz="quarter" idx="5"/>
          </p:nvPr>
        </p:nvSpPr>
        <p:spPr/>
        <p:txBody>
          <a:bodyPr/>
          <a:lstStyle/>
          <a:p>
            <a:fld id="{3F9B8E91-5FE0-4979-AA45-8465907A8EB3}" type="slidenum">
              <a:rPr lang="en-US" smtClean="0"/>
              <a:t>4</a:t>
            </a:fld>
            <a:endParaRPr lang="en-US"/>
          </a:p>
        </p:txBody>
      </p:sp>
    </p:spTree>
    <p:extLst>
      <p:ext uri="{BB962C8B-B14F-4D97-AF65-F5344CB8AC3E}">
        <p14:creationId xmlns:p14="http://schemas.microsoft.com/office/powerpoint/2010/main" val="1663681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t>Medical Image Data has grown</a:t>
            </a:r>
          </a:p>
          <a:p>
            <a:pPr marL="628650" lvl="1" indent="-171450">
              <a:buFontTx/>
              <a:buChar char="-"/>
            </a:pPr>
            <a:r>
              <a:rPr lang="en-US" dirty="0"/>
              <a:t>Automated Microscopes</a:t>
            </a:r>
          </a:p>
          <a:p>
            <a:pPr marL="628650" lvl="1" indent="-171450">
              <a:buFontTx/>
              <a:buChar char="-"/>
            </a:pPr>
            <a:r>
              <a:rPr lang="en-US" dirty="0"/>
              <a:t>Higher quality cameras</a:t>
            </a:r>
          </a:p>
          <a:p>
            <a:pPr marL="628650" lvl="1" indent="-171450">
              <a:buFontTx/>
              <a:buChar char="-"/>
            </a:pPr>
            <a:endParaRPr lang="en-US" dirty="0"/>
          </a:p>
          <a:p>
            <a:pPr marL="171450" lvl="0" indent="-171450">
              <a:buFontTx/>
              <a:buChar char="-"/>
            </a:pPr>
            <a:r>
              <a:rPr lang="en-US" dirty="0"/>
              <a:t>Manual annotation</a:t>
            </a:r>
          </a:p>
          <a:p>
            <a:pPr marL="628650" lvl="1" indent="-171450">
              <a:buFontTx/>
              <a:buChar char="-"/>
            </a:pPr>
            <a:r>
              <a:rPr lang="en-US" dirty="0"/>
              <a:t>40,000 videos of roundworm embryogenesis</a:t>
            </a:r>
          </a:p>
          <a:p>
            <a:pPr marL="628650" lvl="1" indent="-171450">
              <a:buFontTx/>
              <a:buChar char="-"/>
            </a:pPr>
            <a:r>
              <a:rPr lang="en-US" dirty="0"/>
              <a:t>Reduce human labor</a:t>
            </a:r>
          </a:p>
          <a:p>
            <a:pPr marL="628650" lvl="1" indent="-171450">
              <a:buFontTx/>
              <a:buChar char="-"/>
            </a:pPr>
            <a:r>
              <a:rPr lang="en-US" dirty="0"/>
              <a:t>Increase consistency</a:t>
            </a:r>
          </a:p>
          <a:p>
            <a:pPr marL="628650" lvl="1" indent="-171450">
              <a:buFontTx/>
              <a:buChar char="-"/>
            </a:pPr>
            <a:endParaRPr lang="en-US" dirty="0"/>
          </a:p>
          <a:p>
            <a:pPr marL="171450" lvl="0" indent="-171450">
              <a:buFontTx/>
              <a:buChar char="-"/>
            </a:pPr>
            <a:r>
              <a:rPr lang="en-US" dirty="0"/>
              <a:t>Spreading of </a:t>
            </a:r>
            <a:r>
              <a:rPr lang="en-US" dirty="0" err="1"/>
              <a:t>computervision</a:t>
            </a:r>
            <a:r>
              <a:rPr lang="en-US" dirty="0"/>
              <a:t> techniques</a:t>
            </a:r>
          </a:p>
          <a:p>
            <a:pPr marL="171450" lvl="0" indent="-171450">
              <a:buFontTx/>
              <a:buChar char="-"/>
            </a:pPr>
            <a:r>
              <a:rPr lang="en-US" dirty="0"/>
              <a:t>Generalized Tools</a:t>
            </a:r>
          </a:p>
          <a:p>
            <a:pPr marL="171450" lvl="0" indent="-171450">
              <a:buFontTx/>
              <a:buChar char="-"/>
            </a:pPr>
            <a:endParaRPr lang="en-US" dirty="0"/>
          </a:p>
          <a:p>
            <a:pPr marL="171450" lvl="0" indent="-171450">
              <a:buFontTx/>
              <a:buChar char="-"/>
            </a:pPr>
            <a:r>
              <a:rPr lang="en-US" dirty="0"/>
              <a:t>Deep learning growth</a:t>
            </a:r>
          </a:p>
          <a:p>
            <a:pPr marL="628650" lvl="1" indent="-171450">
              <a:buFontTx/>
              <a:buChar char="-"/>
            </a:pPr>
            <a:r>
              <a:rPr lang="en-US" dirty="0"/>
              <a:t>Toolkits like </a:t>
            </a:r>
            <a:r>
              <a:rPr lang="en-US" dirty="0" err="1"/>
              <a:t>Cuda</a:t>
            </a:r>
            <a:endParaRPr lang="en-US" dirty="0"/>
          </a:p>
          <a:p>
            <a:pPr marL="628650" lvl="1" indent="-171450">
              <a:buFontTx/>
              <a:buChar char="-"/>
            </a:pPr>
            <a:r>
              <a:rPr lang="en-US" dirty="0"/>
              <a:t>Libraries like </a:t>
            </a:r>
            <a:r>
              <a:rPr lang="en-US" dirty="0" err="1"/>
              <a:t>Keras</a:t>
            </a:r>
            <a:endParaRPr lang="en-US" dirty="0"/>
          </a:p>
          <a:p>
            <a:pPr marL="628650" lvl="1" indent="-171450">
              <a:buFontTx/>
              <a:buChar char="-"/>
            </a:pPr>
            <a:r>
              <a:rPr lang="en-US" dirty="0"/>
              <a:t>Efficient training algorithms</a:t>
            </a:r>
          </a:p>
          <a:p>
            <a:pPr marL="628650" lvl="1" indent="-171450">
              <a:buFontTx/>
              <a:buChar char="-"/>
            </a:pPr>
            <a:r>
              <a:rPr lang="en-US" dirty="0" err="1"/>
              <a:t>AlexNet</a:t>
            </a:r>
            <a:r>
              <a:rPr lang="en-US" dirty="0"/>
              <a:t> 2012</a:t>
            </a:r>
          </a:p>
          <a:p>
            <a:pPr marL="628650" lvl="1" indent="-171450">
              <a:buFontTx/>
              <a:buChar char="-"/>
            </a:pPr>
            <a:r>
              <a:rPr lang="en-US" dirty="0"/>
              <a:t>U-net 2015</a:t>
            </a:r>
          </a:p>
          <a:p>
            <a:endParaRPr lang="en-US" dirty="0"/>
          </a:p>
          <a:p>
            <a:endParaRPr lang="en-US" dirty="0"/>
          </a:p>
          <a:p>
            <a:endParaRPr lang="en-US" dirty="0"/>
          </a:p>
          <a:p>
            <a:r>
              <a:rPr lang="en-US" dirty="0"/>
              <a:t>Over the last few decades there’s been remarkable growth in medical imaging and modeling which has lead to an increase in the scale, specificity, and complexity of our ability to visually monitor biological phenomena. With the growth in quality and quantity of these manual annotation struggled to keep up. That’s not to say manual annotation didn’t scale at all, for instance there’s a set of 40,000 videos of embryogenesis in </a:t>
            </a:r>
            <a:r>
              <a:rPr lang="en-US" dirty="0" err="1"/>
              <a:t>roundsworms</a:t>
            </a:r>
            <a:r>
              <a:rPr lang="en-US" dirty="0"/>
              <a:t> which was fully manually annotated. However, scientist quickly began developing automated annotation and analysis tools to reduce human labor. </a:t>
            </a:r>
          </a:p>
          <a:p>
            <a:endParaRPr lang="en-US" dirty="0"/>
          </a:p>
          <a:p>
            <a:r>
              <a:rPr lang="en-US" dirty="0"/>
              <a:t>This lead to a democratization of computational image analysis through the release of tools such as </a:t>
            </a:r>
            <a:r>
              <a:rPr lang="en-US" dirty="0" err="1"/>
              <a:t>BioImageXD</a:t>
            </a:r>
            <a:r>
              <a:rPr lang="en-US" dirty="0"/>
              <a:t>, Icy, and Fiji. As well as through the publishing of guides of introductory techniques which can be used on many sets of data. Meanwhile the deep learning community gained momentum with advances in hardware and in training techniques allowed for more widespread research into deep learning architecture. This lead to CNNs becoming the recent standard in computer vision, and many offshoots being used on medical image analysis specifically i.e. U-Net</a:t>
            </a:r>
          </a:p>
        </p:txBody>
      </p:sp>
      <p:sp>
        <p:nvSpPr>
          <p:cNvPr id="4" name="Slide Number Placeholder 3"/>
          <p:cNvSpPr>
            <a:spLocks noGrp="1"/>
          </p:cNvSpPr>
          <p:nvPr>
            <p:ph type="sldNum" sz="quarter" idx="5"/>
          </p:nvPr>
        </p:nvSpPr>
        <p:spPr/>
        <p:txBody>
          <a:bodyPr/>
          <a:lstStyle/>
          <a:p>
            <a:fld id="{3F9B8E91-5FE0-4979-AA45-8465907A8EB3}" type="slidenum">
              <a:rPr lang="en-US" smtClean="0"/>
              <a:t>5</a:t>
            </a:fld>
            <a:endParaRPr lang="en-US"/>
          </a:p>
        </p:txBody>
      </p:sp>
    </p:spTree>
    <p:extLst>
      <p:ext uri="{BB962C8B-B14F-4D97-AF65-F5344CB8AC3E}">
        <p14:creationId xmlns:p14="http://schemas.microsoft.com/office/powerpoint/2010/main" val="290817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Focus on Solid Bodies</a:t>
            </a:r>
          </a:p>
          <a:p>
            <a:pPr marL="628650" lvl="1" indent="-171450">
              <a:buFontTx/>
              <a:buChar char="-"/>
            </a:pPr>
            <a:r>
              <a:rPr lang="en-US" dirty="0"/>
              <a:t>Full cells, nuclei, microorganisms</a:t>
            </a:r>
          </a:p>
          <a:p>
            <a:pPr marL="628650" lvl="1" indent="-171450">
              <a:buFontTx/>
              <a:buChar char="-"/>
            </a:pPr>
            <a:r>
              <a:rPr lang="en-US" dirty="0"/>
              <a:t>Clear edge gradients, contiguous structures</a:t>
            </a:r>
          </a:p>
          <a:p>
            <a:pPr marL="628650" lvl="1" indent="-171450">
              <a:buFontTx/>
              <a:buChar char="-"/>
            </a:pPr>
            <a:endParaRPr lang="en-US" dirty="0"/>
          </a:p>
          <a:p>
            <a:pPr marL="171450" lvl="0" indent="-171450">
              <a:buFontTx/>
              <a:buChar char="-"/>
            </a:pPr>
            <a:r>
              <a:rPr lang="en-US" dirty="0"/>
              <a:t>More common naturally</a:t>
            </a:r>
          </a:p>
          <a:p>
            <a:pPr marL="628650" lvl="1" indent="-171450">
              <a:buFontTx/>
              <a:buChar char="-"/>
            </a:pPr>
            <a:r>
              <a:rPr lang="en-US" dirty="0"/>
              <a:t>Used to teach methods</a:t>
            </a:r>
          </a:p>
          <a:p>
            <a:pPr marL="628650" lvl="1" indent="-171450">
              <a:buFontTx/>
              <a:buChar char="-"/>
            </a:pPr>
            <a:r>
              <a:rPr lang="en-US" dirty="0"/>
              <a:t>Used to research new algorithms</a:t>
            </a:r>
          </a:p>
          <a:p>
            <a:pPr marL="628650" lvl="1" indent="-171450">
              <a:buFontTx/>
              <a:buChar char="-"/>
            </a:pPr>
            <a:endParaRPr lang="en-US" dirty="0"/>
          </a:p>
          <a:p>
            <a:pPr marL="171450" lvl="0" indent="-171450">
              <a:buFontTx/>
              <a:buChar char="-"/>
            </a:pPr>
            <a:r>
              <a:rPr lang="en-US" dirty="0"/>
              <a:t>Lead to a dearth in generalized open source tools for diffuse protein structures</a:t>
            </a:r>
          </a:p>
          <a:p>
            <a:endParaRPr lang="en-US" dirty="0"/>
          </a:p>
          <a:p>
            <a:endParaRPr lang="en-US" dirty="0"/>
          </a:p>
          <a:p>
            <a:endParaRPr lang="en-US" dirty="0"/>
          </a:p>
          <a:p>
            <a:r>
              <a:rPr lang="en-US" dirty="0"/>
              <a:t>However, with much of this advancement there has been a clear focus on solid bodies, such as microorganisms, full cell bodies, or organelles like nuclei. These exist as fully contiguous forms with a defined boundary. This focus is a result of them being more common in teaching examples and in datasets used for algorithmic research. What we see here is an image taken from an article focused on the democratization of medical image analysis methods, specifically the section discussing adaptive thresholding. Below are two images taken from the ISBI cell tracking competition datasets. This is one of the larger publicly available corpuses of biological imaging across various mediums and subjects. This dataset is used in many studies of new techniques for segmentation and modeling. A more recent and cutting edge model, the U-net used these datasets as benchmarks in the publication of their model.</a:t>
            </a:r>
          </a:p>
          <a:p>
            <a:endParaRPr lang="en-US" dirty="0"/>
          </a:p>
          <a:p>
            <a:r>
              <a:rPr lang="en-US" dirty="0"/>
              <a:t>These solid objects are simpler to model, and the techniques used for them often don’t translate to more diffuse objects like those we hope to model.</a:t>
            </a:r>
          </a:p>
        </p:txBody>
      </p:sp>
      <p:sp>
        <p:nvSpPr>
          <p:cNvPr id="4" name="Slide Number Placeholder 3"/>
          <p:cNvSpPr>
            <a:spLocks noGrp="1"/>
          </p:cNvSpPr>
          <p:nvPr>
            <p:ph type="sldNum" sz="quarter" idx="5"/>
          </p:nvPr>
        </p:nvSpPr>
        <p:spPr/>
        <p:txBody>
          <a:bodyPr/>
          <a:lstStyle/>
          <a:p>
            <a:fld id="{3F9B8E91-5FE0-4979-AA45-8465907A8EB3}" type="slidenum">
              <a:rPr lang="en-US" smtClean="0"/>
              <a:t>6</a:t>
            </a:fld>
            <a:endParaRPr lang="en-US"/>
          </a:p>
        </p:txBody>
      </p:sp>
    </p:spTree>
    <p:extLst>
      <p:ext uri="{BB962C8B-B14F-4D97-AF65-F5344CB8AC3E}">
        <p14:creationId xmlns:p14="http://schemas.microsoft.com/office/powerpoint/2010/main" val="302802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Why Model diffuse structures</a:t>
            </a:r>
          </a:p>
          <a:p>
            <a:pPr marL="628650" lvl="1" indent="-171450">
              <a:buFontTx/>
              <a:buChar char="-"/>
            </a:pPr>
            <a:r>
              <a:rPr lang="en-US" dirty="0"/>
              <a:t>Improve description of cell morphology</a:t>
            </a:r>
          </a:p>
          <a:p>
            <a:pPr marL="1085850" lvl="2" indent="-171450">
              <a:buFontTx/>
              <a:buChar char="-"/>
            </a:pPr>
            <a:r>
              <a:rPr lang="en-US" dirty="0"/>
              <a:t>Murphy lab in Carnegie </a:t>
            </a:r>
            <a:r>
              <a:rPr lang="en-US" dirty="0" err="1"/>
              <a:t>mellon</a:t>
            </a:r>
            <a:endParaRPr lang="en-US" dirty="0"/>
          </a:p>
          <a:p>
            <a:pPr marL="628650" lvl="1" indent="-171450">
              <a:buFontTx/>
              <a:buChar char="-"/>
            </a:pPr>
            <a:r>
              <a:rPr lang="en-US" dirty="0"/>
              <a:t>Further understand Mitochondrial behavior</a:t>
            </a:r>
          </a:p>
          <a:p>
            <a:pPr marL="628650" lvl="1" indent="-171450">
              <a:buFontTx/>
              <a:buChar char="-"/>
            </a:pPr>
            <a:endParaRPr lang="en-US" dirty="0"/>
          </a:p>
          <a:p>
            <a:pPr marL="171450" lvl="0" indent="-171450">
              <a:buFontTx/>
              <a:buChar char="-"/>
            </a:pPr>
            <a:r>
              <a:rPr lang="en-US" dirty="0" err="1"/>
              <a:t>Mitochondira</a:t>
            </a:r>
            <a:r>
              <a:rPr lang="en-US" dirty="0"/>
              <a:t> fission fusion</a:t>
            </a:r>
          </a:p>
          <a:p>
            <a:pPr marL="628650" lvl="1" indent="-171450">
              <a:buFontTx/>
              <a:buChar char="-"/>
            </a:pPr>
            <a:r>
              <a:rPr lang="en-US" dirty="0"/>
              <a:t>Neurogenerative </a:t>
            </a:r>
            <a:r>
              <a:rPr lang="en-US" dirty="0" err="1"/>
              <a:t>desease</a:t>
            </a:r>
            <a:endParaRPr lang="en-US" dirty="0"/>
          </a:p>
          <a:p>
            <a:pPr marL="628650" lvl="1" indent="-171450">
              <a:buFontTx/>
              <a:buChar char="-"/>
            </a:pPr>
            <a:r>
              <a:rPr lang="en-US" dirty="0"/>
              <a:t>Evidence of bacterial infection</a:t>
            </a:r>
          </a:p>
          <a:p>
            <a:pPr marL="1085850" lvl="2" indent="-171450">
              <a:buFontTx/>
              <a:buChar char="-"/>
            </a:pPr>
            <a:r>
              <a:rPr lang="en-US" dirty="0" err="1"/>
              <a:t>Lysteria</a:t>
            </a:r>
            <a:endParaRPr lang="en-US" dirty="0"/>
          </a:p>
          <a:p>
            <a:endParaRPr lang="en-US" dirty="0"/>
          </a:p>
          <a:p>
            <a:endParaRPr lang="en-US" dirty="0"/>
          </a:p>
          <a:p>
            <a:r>
              <a:rPr lang="en-US" dirty="0"/>
              <a:t>Developing a modeling pipeline for these non-solid bodies will allow us to more accurately describe dynamic cell morphology. Recent studies by the Murphy lab at Carnegie Mellon aim to build generative models of cell and nuclear shape. A heavy focus in a recent publication is a static spatial model of mitochondria to parameterize their localization. We hope to expand upon this by not only spatially modeling these organelles but also by evolving our model overtime to capture the dynamic behavior of the mitochondria. </a:t>
            </a:r>
          </a:p>
          <a:p>
            <a:endParaRPr lang="en-US" dirty="0"/>
          </a:p>
          <a:p>
            <a:r>
              <a:rPr lang="en-US" dirty="0"/>
              <a:t>Mitochondrial proteins themselves are constantly undergoing repeated fission and fusion. Imbalances in these actions create various morphologies. </a:t>
            </a:r>
          </a:p>
          <a:p>
            <a:r>
              <a:rPr lang="en-US" dirty="0"/>
              <a:t>Certain misbehaviors of mitochondria are linked to neurogenerative diseases. Morphologies have also been shown to be evident of certain bacterial infections. A dynamic model like we propose would allow these unique morphologies to be detected and quantified for more detailed study.</a:t>
            </a:r>
          </a:p>
        </p:txBody>
      </p:sp>
      <p:sp>
        <p:nvSpPr>
          <p:cNvPr id="4" name="Slide Number Placeholder 3"/>
          <p:cNvSpPr>
            <a:spLocks noGrp="1"/>
          </p:cNvSpPr>
          <p:nvPr>
            <p:ph type="sldNum" sz="quarter" idx="5"/>
          </p:nvPr>
        </p:nvSpPr>
        <p:spPr/>
        <p:txBody>
          <a:bodyPr/>
          <a:lstStyle/>
          <a:p>
            <a:fld id="{3F9B8E91-5FE0-4979-AA45-8465907A8EB3}" type="slidenum">
              <a:rPr lang="en-US" smtClean="0"/>
              <a:t>7</a:t>
            </a:fld>
            <a:endParaRPr lang="en-US"/>
          </a:p>
        </p:txBody>
      </p:sp>
    </p:spTree>
    <p:extLst>
      <p:ext uri="{BB962C8B-B14F-4D97-AF65-F5344CB8AC3E}">
        <p14:creationId xmlns:p14="http://schemas.microsoft.com/office/powerpoint/2010/main" val="126339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Put together by infectious diseases</a:t>
            </a:r>
          </a:p>
          <a:p>
            <a:pPr marL="628650" lvl="1" indent="-171450">
              <a:buFontTx/>
              <a:buChar char="-"/>
            </a:pPr>
            <a:r>
              <a:rPr lang="en-US" dirty="0"/>
              <a:t>HELA cells</a:t>
            </a:r>
          </a:p>
          <a:p>
            <a:pPr marL="628650" lvl="1" indent="-171450">
              <a:buFontTx/>
              <a:buChar char="-"/>
            </a:pPr>
            <a:r>
              <a:rPr lang="en-US" dirty="0"/>
              <a:t>DsRed2-Mito-7</a:t>
            </a:r>
          </a:p>
          <a:p>
            <a:pPr marL="171450" lvl="0" indent="-171450">
              <a:buFontTx/>
              <a:buChar char="-"/>
            </a:pPr>
            <a:r>
              <a:rPr lang="en-US" dirty="0"/>
              <a:t>Every 10 seconds</a:t>
            </a:r>
          </a:p>
          <a:p>
            <a:pPr marL="628650" lvl="1" indent="-171450">
              <a:buFontTx/>
              <a:buChar char="-"/>
            </a:pPr>
            <a:r>
              <a:rPr lang="en-US" dirty="0"/>
              <a:t>20,00 frames</a:t>
            </a:r>
          </a:p>
          <a:p>
            <a:pPr marL="628650" lvl="1" indent="-171450">
              <a:buFontTx/>
              <a:buChar char="-"/>
            </a:pPr>
            <a:endParaRPr lang="en-US" dirty="0"/>
          </a:p>
          <a:p>
            <a:pPr marL="171450" lvl="0" indent="-171450">
              <a:buFontTx/>
              <a:buChar char="-"/>
            </a:pPr>
            <a:r>
              <a:rPr lang="en-US" dirty="0"/>
              <a:t>Morphologies</a:t>
            </a:r>
          </a:p>
          <a:p>
            <a:pPr marL="628650" lvl="1" indent="-171450">
              <a:buFontTx/>
              <a:buChar char="-"/>
            </a:pPr>
            <a:r>
              <a:rPr lang="en-US" dirty="0"/>
              <a:t>LLO</a:t>
            </a:r>
          </a:p>
          <a:p>
            <a:pPr marL="628650" lvl="1" indent="-171450">
              <a:buFontTx/>
              <a:buChar char="-"/>
            </a:pPr>
            <a:r>
              <a:rPr lang="en-US" dirty="0"/>
              <a:t>Wild</a:t>
            </a:r>
          </a:p>
          <a:p>
            <a:pPr marL="628650" lvl="1" indent="-171450">
              <a:buFontTx/>
              <a:buChar char="-"/>
            </a:pPr>
            <a:r>
              <a:rPr lang="en-US" dirty="0" err="1"/>
              <a:t>Mdivi</a:t>
            </a:r>
            <a:endParaRPr lang="en-US" dirty="0"/>
          </a:p>
          <a:p>
            <a:pPr marL="628650" lvl="1" indent="-171450">
              <a:buFontTx/>
              <a:buChar char="-"/>
            </a:pPr>
            <a:endParaRPr lang="en-US" dirty="0"/>
          </a:p>
          <a:p>
            <a:pPr marL="171450" lvl="0" indent="-171450">
              <a:buFontTx/>
              <a:buChar char="-"/>
            </a:pPr>
            <a:r>
              <a:rPr lang="en-US" dirty="0"/>
              <a:t>We aim to condition our network analysis on these morphologies</a:t>
            </a:r>
          </a:p>
          <a:p>
            <a:endParaRPr lang="en-US" dirty="0"/>
          </a:p>
          <a:p>
            <a:endParaRPr lang="en-US" dirty="0"/>
          </a:p>
          <a:p>
            <a:r>
              <a:rPr lang="en-US" dirty="0"/>
              <a:t>Our partners in the </a:t>
            </a:r>
            <a:r>
              <a:rPr lang="en-US" dirty="0" err="1"/>
              <a:t>VetMed</a:t>
            </a:r>
            <a:r>
              <a:rPr lang="en-US" dirty="0"/>
              <a:t> department created a library of videos taken of HeLa cells using DsRed2-Mito-7 as the fluorescence agent. This labels mitochondria with red emission spectra. The videos contain over 20,000 frames each, with each frame being captured every ten seconds over the course of the video.</a:t>
            </a:r>
          </a:p>
          <a:p>
            <a:endParaRPr lang="en-US" dirty="0"/>
          </a:p>
          <a:p>
            <a:r>
              <a:rPr lang="en-US" dirty="0"/>
              <a:t>In our dataset we capture three distinct morphologies. In the center is the wild type mitochondria, which is our control morphology in which fission and fusion are happening in a normal balanced way. On the left is an example of a fragmented protein structure which is induced by introducing </a:t>
            </a:r>
            <a:r>
              <a:rPr lang="en-US" dirty="0" err="1"/>
              <a:t>listeriolysin</a:t>
            </a:r>
            <a:r>
              <a:rPr lang="en-US" dirty="0"/>
              <a:t> O (LLO) which is a pore-forming toxin found in Listeria. On the right is an example of our hyperfused data. This stringy structure is a result of the addition of mitochondria division inhibitor-1 of Mdivi1. These three subsets of our </a:t>
            </a:r>
            <a:r>
              <a:rPr lang="en-US" dirty="0" err="1"/>
              <a:t>ata</a:t>
            </a:r>
            <a:r>
              <a:rPr lang="en-US" dirty="0"/>
              <a:t> serve as a bases for conditioning the analysis of our network models.</a:t>
            </a:r>
          </a:p>
        </p:txBody>
      </p:sp>
      <p:sp>
        <p:nvSpPr>
          <p:cNvPr id="4" name="Slide Number Placeholder 3"/>
          <p:cNvSpPr>
            <a:spLocks noGrp="1"/>
          </p:cNvSpPr>
          <p:nvPr>
            <p:ph type="sldNum" sz="quarter" idx="5"/>
          </p:nvPr>
        </p:nvSpPr>
        <p:spPr/>
        <p:txBody>
          <a:bodyPr/>
          <a:lstStyle/>
          <a:p>
            <a:fld id="{3F9B8E91-5FE0-4979-AA45-8465907A8EB3}" type="slidenum">
              <a:rPr lang="en-US" smtClean="0"/>
              <a:t>8</a:t>
            </a:fld>
            <a:endParaRPr lang="en-US"/>
          </a:p>
        </p:txBody>
      </p:sp>
    </p:spTree>
    <p:extLst>
      <p:ext uri="{BB962C8B-B14F-4D97-AF65-F5344CB8AC3E}">
        <p14:creationId xmlns:p14="http://schemas.microsoft.com/office/powerpoint/2010/main" val="3920318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Old</a:t>
            </a:r>
          </a:p>
          <a:p>
            <a:pPr marL="171450" indent="-171450">
              <a:buFontTx/>
              <a:buChar char="-"/>
            </a:pPr>
            <a:endParaRPr lang="en-US" dirty="0"/>
          </a:p>
          <a:p>
            <a:pPr marL="171450" indent="-171450">
              <a:buFontTx/>
              <a:buChar char="-"/>
            </a:pPr>
            <a:r>
              <a:rPr lang="en-US" dirty="0"/>
              <a:t>Early studies by </a:t>
            </a:r>
            <a:r>
              <a:rPr lang="en-US" dirty="0" err="1"/>
              <a:t>milgram</a:t>
            </a:r>
            <a:endParaRPr lang="en-US" dirty="0"/>
          </a:p>
          <a:p>
            <a:pPr marL="628650" lvl="1" indent="-171450">
              <a:buFontTx/>
              <a:buChar char="-"/>
            </a:pPr>
            <a:r>
              <a:rPr lang="en-US" dirty="0"/>
              <a:t>6 degrees of separation</a:t>
            </a:r>
          </a:p>
          <a:p>
            <a:pPr marL="628650" lvl="1" indent="-171450">
              <a:buFontTx/>
              <a:buChar char="-"/>
            </a:pPr>
            <a:r>
              <a:rPr lang="en-US" dirty="0"/>
              <a:t>Bacon and </a:t>
            </a:r>
            <a:r>
              <a:rPr lang="en-US" dirty="0" err="1"/>
              <a:t>Erdos</a:t>
            </a:r>
            <a:endParaRPr lang="en-US" dirty="0"/>
          </a:p>
          <a:p>
            <a:pPr marL="171450" lvl="0" indent="-171450">
              <a:buFontTx/>
              <a:buChar char="-"/>
            </a:pPr>
            <a:endParaRPr lang="en-US" dirty="0"/>
          </a:p>
          <a:p>
            <a:pPr marL="171450" lvl="0" indent="-171450">
              <a:buFontTx/>
              <a:buChar char="-"/>
            </a:pPr>
            <a:r>
              <a:rPr lang="en-US" dirty="0"/>
              <a:t>Academic studies</a:t>
            </a:r>
          </a:p>
          <a:p>
            <a:pPr marL="628650" lvl="1" indent="-171450">
              <a:buFontTx/>
              <a:buChar char="-"/>
            </a:pPr>
            <a:r>
              <a:rPr lang="en-US" dirty="0"/>
              <a:t>Ecology predator prey food webs</a:t>
            </a:r>
          </a:p>
          <a:p>
            <a:pPr marL="628650" lvl="1" indent="-171450">
              <a:buFontTx/>
              <a:buChar char="-"/>
            </a:pPr>
            <a:r>
              <a:rPr lang="en-US" dirty="0"/>
              <a:t>Internet topology</a:t>
            </a:r>
          </a:p>
          <a:p>
            <a:pPr marL="1085850" lvl="2" indent="-171450">
              <a:buFontTx/>
              <a:buChar char="-"/>
            </a:pPr>
            <a:r>
              <a:rPr lang="en-US" dirty="0"/>
              <a:t>Sites and hyperlinks</a:t>
            </a:r>
          </a:p>
          <a:p>
            <a:pPr marL="1085850" lvl="2" indent="-171450">
              <a:buFontTx/>
              <a:buChar char="-"/>
            </a:pPr>
            <a:r>
              <a:rPr lang="en-US" dirty="0"/>
              <a:t>Servers and network latency</a:t>
            </a:r>
          </a:p>
          <a:p>
            <a:pPr marL="628650" lvl="1" indent="-171450">
              <a:buFontTx/>
              <a:buChar char="-"/>
            </a:pPr>
            <a:r>
              <a:rPr lang="en-US" dirty="0"/>
              <a:t>Microbiology</a:t>
            </a:r>
          </a:p>
          <a:p>
            <a:pPr marL="1085850" lvl="2" indent="-171450">
              <a:buFontTx/>
              <a:buChar char="-"/>
            </a:pPr>
            <a:r>
              <a:rPr lang="en-US" dirty="0"/>
              <a:t>Microbial metabolic networks</a:t>
            </a:r>
          </a:p>
          <a:p>
            <a:endParaRPr lang="en-US" dirty="0"/>
          </a:p>
          <a:p>
            <a:r>
              <a:rPr lang="en-US" dirty="0"/>
              <a:t>- At it’s root its all graph theory</a:t>
            </a:r>
          </a:p>
          <a:p>
            <a:endParaRPr lang="en-US" dirty="0"/>
          </a:p>
          <a:p>
            <a:endParaRPr lang="en-US" dirty="0"/>
          </a:p>
          <a:p>
            <a:r>
              <a:rPr lang="en-US" dirty="0"/>
              <a:t>Social networks have been studied for decades, initially as an area of sociological work to study people. Individuals were linked together through some sort of bond or affinity. Many individuals linking together creates a crisscross mesh of connections. In the early days on social network analysis, these models were fit to study kinship structures, social mobility, academic citations, criminal or deviant activity, and other areas of social interactivity</a:t>
            </a:r>
          </a:p>
          <a:p>
            <a:endParaRPr lang="en-US" dirty="0"/>
          </a:p>
          <a:p>
            <a:r>
              <a:rPr lang="en-US" dirty="0"/>
              <a:t>public notions of direct connectedness between people gave rise to the adage that all people have at most 6 degrees of separation, stemming from an early study which showed an average of 5.2 degrees of separation amongst the subjects (Milgram 1967), or to more recent fun games like the Kevin Bacon number, an actor’s degree of separation from Kevin Bacon in a social network model connecting actors to those who have appeared in the same film.</a:t>
            </a:r>
          </a:p>
          <a:p>
            <a:endParaRPr lang="en-US" dirty="0"/>
          </a:p>
          <a:p>
            <a:r>
              <a:rPr lang="en-US" dirty="0"/>
              <a:t>In ecology studies have approached food webs with social network framework in order to study how various species consume each other. In their network a species is connected to another in the network if the former consumes the latter.</a:t>
            </a:r>
          </a:p>
          <a:p>
            <a:endParaRPr lang="en-US" dirty="0"/>
          </a:p>
          <a:p>
            <a:r>
              <a:rPr lang="en-US" dirty="0"/>
              <a:t>Models have been fit in many ways to web pages for studying the topology of the Internet. One study fits a model to static web pages connecting a page to another if the prior page links to the latter page. This model is used to further design better web crawling strategies, study content creation, analyze web algorithms like PageRank which use link information, and to predict the emergence of new topological phenomena on the web graph</a:t>
            </a:r>
          </a:p>
          <a:p>
            <a:endParaRPr lang="en-US" dirty="0"/>
          </a:p>
          <a:p>
            <a:r>
              <a:rPr lang="en-US" dirty="0"/>
              <a:t>In microbiology social network models are fit to many biological structures to model their interactions. One study builds a social network to model metabolic networks which models substrates as the individuals in the network connected to each other by links representing metabolic reactions. The analysis establishes new characteristics of the structure of metabolic networks and quantify the metabolic network of organisms in all three domains of life: eukaryote, bacterium, and archaea</a:t>
            </a:r>
          </a:p>
        </p:txBody>
      </p:sp>
      <p:sp>
        <p:nvSpPr>
          <p:cNvPr id="4" name="Slide Number Placeholder 3"/>
          <p:cNvSpPr>
            <a:spLocks noGrp="1"/>
          </p:cNvSpPr>
          <p:nvPr>
            <p:ph type="sldNum" sz="quarter" idx="5"/>
          </p:nvPr>
        </p:nvSpPr>
        <p:spPr/>
        <p:txBody>
          <a:bodyPr/>
          <a:lstStyle/>
          <a:p>
            <a:fld id="{3F9B8E91-5FE0-4979-AA45-8465907A8EB3}" type="slidenum">
              <a:rPr lang="en-US" smtClean="0"/>
              <a:t>9</a:t>
            </a:fld>
            <a:endParaRPr lang="en-US"/>
          </a:p>
        </p:txBody>
      </p:sp>
    </p:spTree>
    <p:extLst>
      <p:ext uri="{BB962C8B-B14F-4D97-AF65-F5344CB8AC3E}">
        <p14:creationId xmlns:p14="http://schemas.microsoft.com/office/powerpoint/2010/main" val="1770320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FDF2-EF81-4818-B029-7A96AE97CA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DAC9B3-9E79-4884-B68A-738352B7B2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77EACE-6BA3-4C56-9A27-2348F1105F6A}"/>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064BB63C-C3FB-4FE5-84F7-A2FA1CD0A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5FB377-1BEE-4CF3-802A-F0B60069B071}"/>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3630112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8C15-AE17-48BB-9F0F-15DA2CB919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A94989-C131-47AF-971E-C5BC6AA97B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0CC1D1-9467-4A17-B126-5C802DE4FC68}"/>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61EED8A3-0D84-4F4B-8216-2AF4EEE05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BF435-9E21-4499-BA9F-C1D7B2D2E108}"/>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218952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9FFF3B-E46E-4EF6-9CAE-F0FB0DAECD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F72C61-E72F-4775-8B11-F59963664A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980CE-6E18-4C3D-9806-B6A9C62EC65C}"/>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63A08324-63F5-4786-A884-384CFC95D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BFFCE7-25EA-496B-8689-6BC77F6682D1}"/>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143590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F232-54F1-4A55-BD61-F4D0F0748B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3E13ED-881D-4D36-80A3-7C17809A43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320AA-EA06-4480-A8BA-BDD0ABFB1698}"/>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4B5E47E5-597E-418B-AF89-B6F8D8B4A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C6656-43DF-409C-A358-DCBBC44DF54A}"/>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778857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EA69-F3D7-4953-9541-4C79B0693A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F78CC7-D6F4-436B-9132-4B2BB110EB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037794-F751-45C2-8527-9B30975AA222}"/>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BC9C470C-946B-416D-864C-90E050F92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9A4C6-F8B2-4337-A3E2-DC1EF647C221}"/>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251296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883F-E2E6-4D8F-9E92-FB0EBBFEB4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91932C-B541-4EA0-A2FA-582782653A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13C8E3-8F28-48EC-841B-496CC8575E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0BC8C9-1A0A-43A1-8B09-33F4C6F0C57B}"/>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6" name="Footer Placeholder 5">
            <a:extLst>
              <a:ext uri="{FF2B5EF4-FFF2-40B4-BE49-F238E27FC236}">
                <a16:creationId xmlns:a16="http://schemas.microsoft.com/office/drawing/2014/main" id="{88F24E8E-3963-4C8B-8052-1C13FDBC9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127401-C2E7-4A24-BF82-31DB8D0CBB5D}"/>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371104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0748-C3A3-452F-827F-931E369F868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7B66D2-9570-4000-AC26-81BE5E890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EBBC9D-6480-4A8C-853C-1D8C4D010F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5296A-6167-4B5B-A88F-AC240BC1A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4BB1CC-6C36-48C3-ABE3-A13793982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7E8EE9-C6F1-415D-8D8F-52ECF4A21FED}"/>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8" name="Footer Placeholder 7">
            <a:extLst>
              <a:ext uri="{FF2B5EF4-FFF2-40B4-BE49-F238E27FC236}">
                <a16:creationId xmlns:a16="http://schemas.microsoft.com/office/drawing/2014/main" id="{9F8FDFA5-989F-4244-B09E-5BF3507BDB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90765C-9F33-4F62-88B3-678B6282E33E}"/>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3913142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E8CA-AC76-4385-9FCD-876B8612DC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03B939-EF18-4E2C-8039-B08727B34500}"/>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4" name="Footer Placeholder 3">
            <a:extLst>
              <a:ext uri="{FF2B5EF4-FFF2-40B4-BE49-F238E27FC236}">
                <a16:creationId xmlns:a16="http://schemas.microsoft.com/office/drawing/2014/main" id="{9A0AF19C-810D-4ED3-BDC2-660A1C9C20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BB2E6A-4482-414C-8075-1315884CE246}"/>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2352897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DF888-45A2-41C4-BAB0-6F034639EB36}"/>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3" name="Footer Placeholder 2">
            <a:extLst>
              <a:ext uri="{FF2B5EF4-FFF2-40B4-BE49-F238E27FC236}">
                <a16:creationId xmlns:a16="http://schemas.microsoft.com/office/drawing/2014/main" id="{5911C2BC-52CC-49A7-AF1A-1DFFADC148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CA59D0-7A7F-4472-8BEE-6994B669F4EC}"/>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280718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95EE-4719-4BA8-AE0A-8B74A1654C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51D59E-6B55-46F2-9EEE-C7F7017089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58F110-E738-484E-93A3-EAE0B8624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06845-8901-4C66-B5C5-C943322F42B2}"/>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6" name="Footer Placeholder 5">
            <a:extLst>
              <a:ext uri="{FF2B5EF4-FFF2-40B4-BE49-F238E27FC236}">
                <a16:creationId xmlns:a16="http://schemas.microsoft.com/office/drawing/2014/main" id="{6D0A6E9B-8041-407A-AEDC-697B2CF49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4A9E6E-4035-4134-AF7C-855880B86C45}"/>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191784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3F29-17D7-413A-A6D4-C468125BB4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E41548-B83C-406D-B703-24C564EDF5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7F4331-B5CA-429C-A9BE-0E5E8B904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817EE8-0918-4BF2-B879-1DC83ED42091}"/>
              </a:ext>
            </a:extLst>
          </p:cNvPr>
          <p:cNvSpPr>
            <a:spLocks noGrp="1"/>
          </p:cNvSpPr>
          <p:nvPr>
            <p:ph type="dt" sz="half" idx="10"/>
          </p:nvPr>
        </p:nvSpPr>
        <p:spPr/>
        <p:txBody>
          <a:bodyPr/>
          <a:lstStyle/>
          <a:p>
            <a:fld id="{C22767BE-FF0D-420D-9E56-98840913B2F0}" type="datetimeFigureOut">
              <a:rPr lang="en-US" smtClean="0"/>
              <a:t>4/5/2019</a:t>
            </a:fld>
            <a:endParaRPr lang="en-US"/>
          </a:p>
        </p:txBody>
      </p:sp>
      <p:sp>
        <p:nvSpPr>
          <p:cNvPr id="6" name="Footer Placeholder 5">
            <a:extLst>
              <a:ext uri="{FF2B5EF4-FFF2-40B4-BE49-F238E27FC236}">
                <a16:creationId xmlns:a16="http://schemas.microsoft.com/office/drawing/2014/main" id="{C24D7853-E773-4FFF-B140-0343D6147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4C567-C400-41A1-B5DC-C355A5CD4E68}"/>
              </a:ext>
            </a:extLst>
          </p:cNvPr>
          <p:cNvSpPr>
            <a:spLocks noGrp="1"/>
          </p:cNvSpPr>
          <p:nvPr>
            <p:ph type="sldNum" sz="quarter" idx="12"/>
          </p:nvPr>
        </p:nvSpPr>
        <p:spPr/>
        <p:txBody>
          <a:bodyPr/>
          <a:lstStyle/>
          <a:p>
            <a:fld id="{EF0DE96E-3A36-41C2-A526-62D8780EBA99}" type="slidenum">
              <a:rPr lang="en-US" smtClean="0"/>
              <a:t>‹#›</a:t>
            </a:fld>
            <a:endParaRPr lang="en-US"/>
          </a:p>
        </p:txBody>
      </p:sp>
    </p:spTree>
    <p:extLst>
      <p:ext uri="{BB962C8B-B14F-4D97-AF65-F5344CB8AC3E}">
        <p14:creationId xmlns:p14="http://schemas.microsoft.com/office/powerpoint/2010/main" val="1031692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6FB1EA-1523-4BD2-B4CF-646D343E0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8DE13-3C3A-497C-8BD2-B837E831EA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0C571-1F6C-4897-BFD0-8A9D7B76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2767BE-FF0D-420D-9E56-98840913B2F0}" type="datetimeFigureOut">
              <a:rPr lang="en-US" smtClean="0"/>
              <a:t>4/5/2019</a:t>
            </a:fld>
            <a:endParaRPr lang="en-US"/>
          </a:p>
        </p:txBody>
      </p:sp>
      <p:sp>
        <p:nvSpPr>
          <p:cNvPr id="5" name="Footer Placeholder 4">
            <a:extLst>
              <a:ext uri="{FF2B5EF4-FFF2-40B4-BE49-F238E27FC236}">
                <a16:creationId xmlns:a16="http://schemas.microsoft.com/office/drawing/2014/main" id="{FAF281AA-3221-4115-BD94-09CD7D6FE3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4DB9CF-0D44-4926-BDE8-6ABBE0B8F4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DE96E-3A36-41C2-A526-62D8780EBA99}" type="slidenum">
              <a:rPr lang="en-US" smtClean="0"/>
              <a:t>‹#›</a:t>
            </a:fld>
            <a:endParaRPr lang="en-US"/>
          </a:p>
        </p:txBody>
      </p:sp>
    </p:spTree>
    <p:extLst>
      <p:ext uri="{BB962C8B-B14F-4D97-AF65-F5344CB8AC3E}">
        <p14:creationId xmlns:p14="http://schemas.microsoft.com/office/powerpoint/2010/main" val="2636310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i.org/10.1093/bioinformatics/btu08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t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E5D5D-C816-4EAC-A659-BCAF330A2867}"/>
              </a:ext>
            </a:extLst>
          </p:cNvPr>
          <p:cNvSpPr>
            <a:spLocks noGrp="1"/>
          </p:cNvSpPr>
          <p:nvPr>
            <p:ph type="ctrTitle"/>
          </p:nvPr>
        </p:nvSpPr>
        <p:spPr>
          <a:xfrm>
            <a:off x="690480" y="519113"/>
            <a:ext cx="11004605" cy="2387600"/>
          </a:xfrm>
        </p:spPr>
        <p:txBody>
          <a:bodyPr>
            <a:normAutofit fontScale="90000"/>
          </a:bodyPr>
          <a:lstStyle/>
          <a:p>
            <a:r>
              <a:rPr lang="en-US" dirty="0">
                <a:latin typeface="+mn-lt"/>
              </a:rPr>
              <a:t>MODELLING DIFFUSE SUBCELLULAR PROTEIN STRUCTURES AS DYNAMIC SOCIAL NETWORKS</a:t>
            </a:r>
          </a:p>
        </p:txBody>
      </p:sp>
      <p:sp>
        <p:nvSpPr>
          <p:cNvPr id="3" name="Subtitle 2">
            <a:extLst>
              <a:ext uri="{FF2B5EF4-FFF2-40B4-BE49-F238E27FC236}">
                <a16:creationId xmlns:a16="http://schemas.microsoft.com/office/drawing/2014/main" id="{0C4ADEBB-2038-4935-8E98-050223CE02E4}"/>
              </a:ext>
            </a:extLst>
          </p:cNvPr>
          <p:cNvSpPr>
            <a:spLocks noGrp="1"/>
          </p:cNvSpPr>
          <p:nvPr>
            <p:ph type="subTitle" idx="1"/>
          </p:nvPr>
        </p:nvSpPr>
        <p:spPr>
          <a:xfrm>
            <a:off x="1524000" y="3602037"/>
            <a:ext cx="9144000" cy="2516541"/>
          </a:xfrm>
        </p:spPr>
        <p:txBody>
          <a:bodyPr>
            <a:normAutofit fontScale="85000" lnSpcReduction="20000"/>
          </a:bodyPr>
          <a:lstStyle/>
          <a:p>
            <a:r>
              <a:rPr lang="en-US" dirty="0"/>
              <a:t>Master’s Thesis</a:t>
            </a:r>
          </a:p>
          <a:p>
            <a:r>
              <a:rPr lang="en-US" dirty="0"/>
              <a:t>By</a:t>
            </a:r>
          </a:p>
          <a:p>
            <a:r>
              <a:rPr lang="en-US" dirty="0"/>
              <a:t>Andrew Durden</a:t>
            </a:r>
          </a:p>
          <a:p>
            <a:r>
              <a:rPr lang="en-US" dirty="0"/>
              <a:t>Under the Direction of:</a:t>
            </a:r>
          </a:p>
          <a:p>
            <a:r>
              <a:rPr lang="en-US" dirty="0"/>
              <a:t>Shannon Quinn</a:t>
            </a:r>
          </a:p>
          <a:p>
            <a:r>
              <a:rPr lang="en-US" dirty="0"/>
              <a:t>Frederick Quinn</a:t>
            </a:r>
          </a:p>
          <a:p>
            <a:r>
              <a:rPr lang="en-US" dirty="0" err="1"/>
              <a:t>Tianming</a:t>
            </a:r>
            <a:r>
              <a:rPr lang="en-US" dirty="0"/>
              <a:t> Liu</a:t>
            </a:r>
          </a:p>
          <a:p>
            <a:endParaRPr lang="en-US" dirty="0"/>
          </a:p>
        </p:txBody>
      </p:sp>
      <p:pic>
        <p:nvPicPr>
          <p:cNvPr id="1028" name="Picture 4" descr="Image result for UGA Shield">
            <a:extLst>
              <a:ext uri="{FF2B5EF4-FFF2-40B4-BE49-F238E27FC236}">
                <a16:creationId xmlns:a16="http://schemas.microsoft.com/office/drawing/2014/main" id="{88802308-8660-4F96-BB01-24B50FE72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91625" y="5176837"/>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uinngroup">
            <a:extLst>
              <a:ext uri="{FF2B5EF4-FFF2-40B4-BE49-F238E27FC236}">
                <a16:creationId xmlns:a16="http://schemas.microsoft.com/office/drawing/2014/main" id="{7B7E8DDA-9F01-4B77-8794-C2B3ED05A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74" y="488612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42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7979-DDFB-4788-990D-E0594C7B6A0C}"/>
              </a:ext>
            </a:extLst>
          </p:cNvPr>
          <p:cNvSpPr>
            <a:spLocks noGrp="1"/>
          </p:cNvSpPr>
          <p:nvPr>
            <p:ph type="title"/>
          </p:nvPr>
        </p:nvSpPr>
        <p:spPr/>
        <p:txBody>
          <a:bodyPr/>
          <a:lstStyle/>
          <a:p>
            <a:r>
              <a:rPr lang="en-US" dirty="0"/>
              <a:t>Graph Theory</a:t>
            </a:r>
          </a:p>
        </p:txBody>
      </p:sp>
      <p:sp>
        <p:nvSpPr>
          <p:cNvPr id="3" name="Content Placeholder 2">
            <a:extLst>
              <a:ext uri="{FF2B5EF4-FFF2-40B4-BE49-F238E27FC236}">
                <a16:creationId xmlns:a16="http://schemas.microsoft.com/office/drawing/2014/main" id="{E0BC5768-8124-4B7A-9C98-682677E5486B}"/>
              </a:ext>
            </a:extLst>
          </p:cNvPr>
          <p:cNvSpPr>
            <a:spLocks noGrp="1"/>
          </p:cNvSpPr>
          <p:nvPr>
            <p:ph idx="1"/>
          </p:nvPr>
        </p:nvSpPr>
        <p:spPr>
          <a:xfrm>
            <a:off x="838200" y="1825624"/>
            <a:ext cx="5257800" cy="4823531"/>
          </a:xfrm>
        </p:spPr>
        <p:txBody>
          <a:bodyPr>
            <a:normAutofit lnSpcReduction="10000"/>
          </a:bodyPr>
          <a:lstStyle/>
          <a:p>
            <a:r>
              <a:rPr lang="en-US" dirty="0"/>
              <a:t>Set of Nodes</a:t>
            </a:r>
          </a:p>
          <a:p>
            <a:r>
              <a:rPr lang="en-US" dirty="0"/>
              <a:t>Connected by edges</a:t>
            </a:r>
          </a:p>
          <a:p>
            <a:pPr lvl="1"/>
            <a:r>
              <a:rPr lang="en-US" dirty="0"/>
              <a:t>Directed or Undirected</a:t>
            </a:r>
          </a:p>
          <a:p>
            <a:pPr lvl="1"/>
            <a:r>
              <a:rPr lang="en-US" dirty="0"/>
              <a:t>Weighted or Unweighted</a:t>
            </a:r>
          </a:p>
          <a:p>
            <a:r>
              <a:rPr lang="en-US" dirty="0"/>
              <a:t>Differing structures</a:t>
            </a:r>
          </a:p>
          <a:p>
            <a:pPr lvl="1"/>
            <a:r>
              <a:rPr lang="en-US" dirty="0"/>
              <a:t>Random Network</a:t>
            </a:r>
          </a:p>
          <a:p>
            <a:pPr lvl="1"/>
            <a:r>
              <a:rPr lang="en-US" dirty="0"/>
              <a:t>Scale Free Networks</a:t>
            </a:r>
          </a:p>
          <a:p>
            <a:r>
              <a:rPr lang="en-US" dirty="0"/>
              <a:t>community structures</a:t>
            </a:r>
          </a:p>
          <a:p>
            <a:r>
              <a:rPr lang="en-US" dirty="0"/>
              <a:t>Graph Theory Based Metrics</a:t>
            </a:r>
          </a:p>
          <a:p>
            <a:pPr lvl="1"/>
            <a:r>
              <a:rPr lang="en-US" dirty="0"/>
              <a:t>Clustering Coefficient</a:t>
            </a:r>
          </a:p>
          <a:p>
            <a:pPr lvl="1"/>
            <a:r>
              <a:rPr lang="en-US" dirty="0"/>
              <a:t>Network Diameter</a:t>
            </a:r>
          </a:p>
          <a:p>
            <a:pPr lvl="1"/>
            <a:endParaRPr lang="en-US" dirty="0"/>
          </a:p>
        </p:txBody>
      </p:sp>
      <p:pic>
        <p:nvPicPr>
          <p:cNvPr id="2050" name="Picture 2" descr="image?w=558&amp;h=263&amp;rev=1&amp;ac=1&amp;parent=1WfnkxQjgFeUgTIO36m-pRJV-MpiTfT47mLPW1VacGcg">
            <a:extLst>
              <a:ext uri="{FF2B5EF4-FFF2-40B4-BE49-F238E27FC236}">
                <a16:creationId xmlns:a16="http://schemas.microsoft.com/office/drawing/2014/main" id="{748EF46C-40E9-446C-9A2D-5F884A8A4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1320"/>
          <a:stretch>
            <a:fillRect/>
          </a:stretch>
        </p:blipFill>
        <p:spPr bwMode="auto">
          <a:xfrm>
            <a:off x="6281385" y="4289601"/>
            <a:ext cx="5313362" cy="196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image?w=475&amp;h=362&amp;rev=1&amp;ac=1&amp;parent=1WfnkxQjgFeUgTIO36m-pRJV-MpiTfT47mLPW1VacGcg">
            <a:extLst>
              <a:ext uri="{FF2B5EF4-FFF2-40B4-BE49-F238E27FC236}">
                <a16:creationId xmlns:a16="http://schemas.microsoft.com/office/drawing/2014/main" id="{4A51699D-A343-4037-893D-012EFB6B8F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1385" y="313708"/>
            <a:ext cx="4981575" cy="379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945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50E3-6BB1-497A-8E3A-F172D0A8E650}"/>
              </a:ext>
            </a:extLst>
          </p:cNvPr>
          <p:cNvSpPr>
            <a:spLocks noGrp="1"/>
          </p:cNvSpPr>
          <p:nvPr>
            <p:ph type="title"/>
          </p:nvPr>
        </p:nvSpPr>
        <p:spPr>
          <a:xfrm>
            <a:off x="4965430" y="629268"/>
            <a:ext cx="6586491" cy="1286160"/>
          </a:xfrm>
        </p:spPr>
        <p:txBody>
          <a:bodyPr anchor="b">
            <a:normAutofit/>
          </a:bodyPr>
          <a:lstStyle/>
          <a:p>
            <a:r>
              <a:rPr lang="en-US" dirty="0"/>
              <a:t>Proposed Pipeline</a:t>
            </a:r>
          </a:p>
        </p:txBody>
      </p:sp>
      <p:pic>
        <p:nvPicPr>
          <p:cNvPr id="5" name="Picture 4" descr="A close up of text on a white background&#10;&#10;Description automatically generated">
            <a:extLst>
              <a:ext uri="{FF2B5EF4-FFF2-40B4-BE49-F238E27FC236}">
                <a16:creationId xmlns:a16="http://schemas.microsoft.com/office/drawing/2014/main" id="{DB0452F8-59D0-4241-9F81-3A3CECD78BC4}"/>
              </a:ext>
            </a:extLst>
          </p:cNvPr>
          <p:cNvPicPr>
            <a:picLocks noChangeAspect="1"/>
          </p:cNvPicPr>
          <p:nvPr/>
        </p:nvPicPr>
        <p:blipFill rotWithShape="1">
          <a:blip r:embed="rId3">
            <a:extLst>
              <a:ext uri="{28A0092B-C50C-407E-A947-70E740481C1C}">
                <a14:useLocalDpi xmlns:a14="http://schemas.microsoft.com/office/drawing/2010/main" val="0"/>
              </a:ext>
            </a:extLst>
          </a:blip>
          <a:srcRect l="10" r="1672"/>
          <a:stretch/>
        </p:blipFill>
        <p:spPr>
          <a:xfrm>
            <a:off x="282222" y="282038"/>
            <a:ext cx="4353369" cy="6440493"/>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2311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B145CE-EDB1-4FDD-87FA-0BD185F4FC59}"/>
              </a:ext>
            </a:extLst>
          </p:cNvPr>
          <p:cNvSpPr>
            <a:spLocks noGrp="1"/>
          </p:cNvSpPr>
          <p:nvPr>
            <p:ph idx="1"/>
          </p:nvPr>
        </p:nvSpPr>
        <p:spPr>
          <a:xfrm>
            <a:off x="4965431" y="2438400"/>
            <a:ext cx="6586489" cy="3785419"/>
          </a:xfrm>
        </p:spPr>
        <p:txBody>
          <a:bodyPr>
            <a:normAutofit/>
          </a:bodyPr>
          <a:lstStyle/>
          <a:p>
            <a:r>
              <a:rPr lang="en-US" sz="2000"/>
              <a:t>Segmentation</a:t>
            </a:r>
          </a:p>
          <a:p>
            <a:r>
              <a:rPr lang="en-US" sz="2000"/>
              <a:t>Extract</a:t>
            </a:r>
          </a:p>
          <a:p>
            <a:r>
              <a:rPr lang="en-US" sz="2000"/>
              <a:t>Fit Nodes</a:t>
            </a:r>
          </a:p>
          <a:p>
            <a:r>
              <a:rPr lang="en-US" sz="2000"/>
              <a:t>Determine Affinities/Edges</a:t>
            </a:r>
          </a:p>
          <a:p>
            <a:r>
              <a:rPr lang="en-US" sz="2000"/>
              <a:t>Network Analysis</a:t>
            </a:r>
          </a:p>
        </p:txBody>
      </p:sp>
    </p:spTree>
    <p:extLst>
      <p:ext uri="{BB962C8B-B14F-4D97-AF65-F5344CB8AC3E}">
        <p14:creationId xmlns:p14="http://schemas.microsoft.com/office/powerpoint/2010/main" val="2511911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70985-91AC-4121-AB38-BEE0935898C3}"/>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Segmentation</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E979DC9-657C-4A90-AFC7-883FB67FC2A6}"/>
              </a:ext>
            </a:extLst>
          </p:cNvPr>
          <p:cNvGraphicFramePr>
            <a:graphicFrameLocks noGrp="1"/>
          </p:cNvGraphicFramePr>
          <p:nvPr>
            <p:ph idx="1"/>
            <p:extLst>
              <p:ext uri="{D42A27DB-BD31-4B8C-83A1-F6EECF244321}">
                <p14:modId xmlns:p14="http://schemas.microsoft.com/office/powerpoint/2010/main" val="1832616108"/>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166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815D6-585B-4B6A-BA54-5917BFF3B947}"/>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0F0FCEDC-5BEF-4730-930B-CF06FAD3C3F1}"/>
              </a:ext>
            </a:extLst>
          </p:cNvPr>
          <p:cNvSpPr>
            <a:spLocks noGrp="1"/>
          </p:cNvSpPr>
          <p:nvPr>
            <p:ph idx="1"/>
          </p:nvPr>
        </p:nvSpPr>
        <p:spPr>
          <a:xfrm>
            <a:off x="838200" y="1825625"/>
            <a:ext cx="3959578" cy="4351338"/>
          </a:xfrm>
        </p:spPr>
        <p:txBody>
          <a:bodyPr/>
          <a:lstStyle/>
          <a:p>
            <a:r>
              <a:rPr lang="en-US" dirty="0"/>
              <a:t>The traditional approach</a:t>
            </a:r>
          </a:p>
          <a:p>
            <a:r>
              <a:rPr lang="en-US" dirty="0"/>
              <a:t>Has two main variants</a:t>
            </a:r>
          </a:p>
          <a:p>
            <a:pPr lvl="1"/>
            <a:r>
              <a:rPr lang="en-US" dirty="0"/>
              <a:t>Global: single value</a:t>
            </a:r>
          </a:p>
          <a:p>
            <a:pPr lvl="1"/>
            <a:r>
              <a:rPr lang="en-US" dirty="0"/>
              <a:t>Adaptive: </a:t>
            </a:r>
            <a:r>
              <a:rPr lang="en-US" dirty="0" err="1"/>
              <a:t>multivalue</a:t>
            </a:r>
            <a:endParaRPr lang="en-US" dirty="0"/>
          </a:p>
          <a:p>
            <a:r>
              <a:rPr lang="en-US" dirty="0"/>
              <a:t>used for binarization of greyscale images</a:t>
            </a:r>
          </a:p>
          <a:p>
            <a:endParaRPr lang="en-US" dirty="0"/>
          </a:p>
        </p:txBody>
      </p:sp>
      <p:pic>
        <p:nvPicPr>
          <p:cNvPr id="4" name="Picture 3">
            <a:extLst>
              <a:ext uri="{FF2B5EF4-FFF2-40B4-BE49-F238E27FC236}">
                <a16:creationId xmlns:a16="http://schemas.microsoft.com/office/drawing/2014/main" id="{20CC07D8-EA6F-4CBF-ABD1-B096E192592F}"/>
              </a:ext>
            </a:extLst>
          </p:cNvPr>
          <p:cNvPicPr>
            <a:picLocks noChangeAspect="1"/>
          </p:cNvPicPr>
          <p:nvPr/>
        </p:nvPicPr>
        <p:blipFill>
          <a:blip r:embed="rId3"/>
          <a:stretch>
            <a:fillRect/>
          </a:stretch>
        </p:blipFill>
        <p:spPr>
          <a:xfrm>
            <a:off x="5040052" y="1396039"/>
            <a:ext cx="6392771" cy="3729117"/>
          </a:xfrm>
          <a:prstGeom prst="rect">
            <a:avLst/>
          </a:prstGeom>
        </p:spPr>
      </p:pic>
      <p:sp>
        <p:nvSpPr>
          <p:cNvPr id="5" name="TextBox 4">
            <a:extLst>
              <a:ext uri="{FF2B5EF4-FFF2-40B4-BE49-F238E27FC236}">
                <a16:creationId xmlns:a16="http://schemas.microsoft.com/office/drawing/2014/main" id="{44665908-51A5-4C64-A865-CFE30814B98E}"/>
              </a:ext>
            </a:extLst>
          </p:cNvPr>
          <p:cNvSpPr txBox="1"/>
          <p:nvPr/>
        </p:nvSpPr>
        <p:spPr>
          <a:xfrm>
            <a:off x="461800" y="5388570"/>
            <a:ext cx="2971410" cy="923330"/>
          </a:xfrm>
          <a:prstGeom prst="rect">
            <a:avLst/>
          </a:prstGeom>
          <a:noFill/>
        </p:spPr>
        <p:txBody>
          <a:bodyPr wrap="square" rtlCol="0">
            <a:spAutoFit/>
          </a:bodyPr>
          <a:lstStyle/>
          <a:p>
            <a:r>
              <a:rPr lang="en-US" dirty="0"/>
              <a:t>Image source:</a:t>
            </a:r>
          </a:p>
          <a:p>
            <a:r>
              <a:rPr lang="en-US" dirty="0"/>
              <a:t>(</a:t>
            </a:r>
            <a:r>
              <a:rPr lang="en-US" dirty="0" err="1"/>
              <a:t>Ljosa</a:t>
            </a:r>
            <a:r>
              <a:rPr lang="en-US" dirty="0"/>
              <a:t> &amp; Carpenter 2009)</a:t>
            </a:r>
          </a:p>
          <a:p>
            <a:endParaRPr lang="en-US" dirty="0"/>
          </a:p>
        </p:txBody>
      </p:sp>
    </p:spTree>
    <p:extLst>
      <p:ext uri="{BB962C8B-B14F-4D97-AF65-F5344CB8AC3E}">
        <p14:creationId xmlns:p14="http://schemas.microsoft.com/office/powerpoint/2010/main" val="195364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D563B-2A3C-4ED0-BF83-BA4828884D2E}"/>
              </a:ext>
            </a:extLst>
          </p:cNvPr>
          <p:cNvSpPr>
            <a:spLocks noGrp="1"/>
          </p:cNvSpPr>
          <p:nvPr>
            <p:ph type="title"/>
          </p:nvPr>
        </p:nvSpPr>
        <p:spPr/>
        <p:txBody>
          <a:bodyPr/>
          <a:lstStyle/>
          <a:p>
            <a:r>
              <a:rPr lang="en-US" dirty="0"/>
              <a:t>Adaptive Thresholds</a:t>
            </a:r>
          </a:p>
        </p:txBody>
      </p:sp>
      <p:sp>
        <p:nvSpPr>
          <p:cNvPr id="3" name="Content Placeholder 2">
            <a:extLst>
              <a:ext uri="{FF2B5EF4-FFF2-40B4-BE49-F238E27FC236}">
                <a16:creationId xmlns:a16="http://schemas.microsoft.com/office/drawing/2014/main" id="{B71284A5-C46C-4CC6-B50D-86C14732A079}"/>
              </a:ext>
            </a:extLst>
          </p:cNvPr>
          <p:cNvSpPr>
            <a:spLocks noGrp="1"/>
          </p:cNvSpPr>
          <p:nvPr>
            <p:ph idx="1"/>
          </p:nvPr>
        </p:nvSpPr>
        <p:spPr>
          <a:xfrm>
            <a:off x="838200" y="1825625"/>
            <a:ext cx="4332111" cy="4351338"/>
          </a:xfrm>
        </p:spPr>
        <p:txBody>
          <a:bodyPr/>
          <a:lstStyle/>
          <a:p>
            <a:r>
              <a:rPr lang="en-US" dirty="0"/>
              <a:t>Fit multiple thresholds to regions of the image</a:t>
            </a:r>
          </a:p>
          <a:p>
            <a:r>
              <a:rPr lang="en-US" dirty="0"/>
              <a:t>Allows for better results when lighting or background varies</a:t>
            </a:r>
          </a:p>
          <a:p>
            <a:r>
              <a:rPr lang="en-US" dirty="0"/>
              <a:t>Examples:</a:t>
            </a:r>
          </a:p>
          <a:p>
            <a:pPr lvl="1"/>
            <a:r>
              <a:rPr lang="en-US" dirty="0"/>
              <a:t>Neighborhood approach</a:t>
            </a:r>
          </a:p>
          <a:p>
            <a:pPr lvl="1"/>
            <a:r>
              <a:rPr lang="en-US" dirty="0"/>
              <a:t>Surface Fitting</a:t>
            </a:r>
          </a:p>
        </p:txBody>
      </p:sp>
      <p:pic>
        <p:nvPicPr>
          <p:cNvPr id="4" name="Picture 3">
            <a:extLst>
              <a:ext uri="{FF2B5EF4-FFF2-40B4-BE49-F238E27FC236}">
                <a16:creationId xmlns:a16="http://schemas.microsoft.com/office/drawing/2014/main" id="{53B83A7A-F159-47A5-92F8-2959BB5ACF42}"/>
              </a:ext>
            </a:extLst>
          </p:cNvPr>
          <p:cNvPicPr>
            <a:picLocks noChangeAspect="1"/>
          </p:cNvPicPr>
          <p:nvPr/>
        </p:nvPicPr>
        <p:blipFill rotWithShape="1">
          <a:blip r:embed="rId3"/>
          <a:srcRect b="66146"/>
          <a:stretch/>
        </p:blipFill>
        <p:spPr>
          <a:xfrm>
            <a:off x="5870222" y="970493"/>
            <a:ext cx="4918603" cy="2103988"/>
          </a:xfrm>
          <a:prstGeom prst="rect">
            <a:avLst/>
          </a:prstGeom>
        </p:spPr>
      </p:pic>
      <p:sp>
        <p:nvSpPr>
          <p:cNvPr id="5" name="TextBox 4">
            <a:extLst>
              <a:ext uri="{FF2B5EF4-FFF2-40B4-BE49-F238E27FC236}">
                <a16:creationId xmlns:a16="http://schemas.microsoft.com/office/drawing/2014/main" id="{69961B82-CE6F-40C4-AA03-852AD6E2BFB5}"/>
              </a:ext>
            </a:extLst>
          </p:cNvPr>
          <p:cNvSpPr txBox="1"/>
          <p:nvPr/>
        </p:nvSpPr>
        <p:spPr>
          <a:xfrm>
            <a:off x="469072" y="5569545"/>
            <a:ext cx="2971410" cy="923330"/>
          </a:xfrm>
          <a:prstGeom prst="rect">
            <a:avLst/>
          </a:prstGeom>
          <a:noFill/>
        </p:spPr>
        <p:txBody>
          <a:bodyPr wrap="square" rtlCol="0">
            <a:spAutoFit/>
          </a:bodyPr>
          <a:lstStyle/>
          <a:p>
            <a:r>
              <a:rPr lang="en-US" dirty="0"/>
              <a:t>Image source:</a:t>
            </a:r>
          </a:p>
          <a:p>
            <a:r>
              <a:rPr lang="en-US" dirty="0"/>
              <a:t>(Chan et al. 1998)</a:t>
            </a:r>
          </a:p>
          <a:p>
            <a:endParaRPr lang="en-US" dirty="0"/>
          </a:p>
        </p:txBody>
      </p:sp>
      <p:pic>
        <p:nvPicPr>
          <p:cNvPr id="6" name="Picture 5">
            <a:extLst>
              <a:ext uri="{FF2B5EF4-FFF2-40B4-BE49-F238E27FC236}">
                <a16:creationId xmlns:a16="http://schemas.microsoft.com/office/drawing/2014/main" id="{AD87C75A-10C2-45AC-B89F-954FFAC83DFA}"/>
              </a:ext>
            </a:extLst>
          </p:cNvPr>
          <p:cNvPicPr>
            <a:picLocks noChangeAspect="1"/>
          </p:cNvPicPr>
          <p:nvPr/>
        </p:nvPicPr>
        <p:blipFill>
          <a:blip r:embed="rId4"/>
          <a:stretch>
            <a:fillRect/>
          </a:stretch>
        </p:blipFill>
        <p:spPr>
          <a:xfrm>
            <a:off x="4909293" y="3327930"/>
            <a:ext cx="6992540" cy="2296230"/>
          </a:xfrm>
          <a:prstGeom prst="rect">
            <a:avLst/>
          </a:prstGeom>
        </p:spPr>
      </p:pic>
    </p:spTree>
    <p:extLst>
      <p:ext uri="{BB962C8B-B14F-4D97-AF65-F5344CB8AC3E}">
        <p14:creationId xmlns:p14="http://schemas.microsoft.com/office/powerpoint/2010/main" val="2404124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F821-8FD6-4CA6-BD03-51870FA6D849}"/>
              </a:ext>
            </a:extLst>
          </p:cNvPr>
          <p:cNvSpPr>
            <a:spLocks noGrp="1"/>
          </p:cNvSpPr>
          <p:nvPr>
            <p:ph type="title"/>
          </p:nvPr>
        </p:nvSpPr>
        <p:spPr/>
        <p:txBody>
          <a:bodyPr/>
          <a:lstStyle/>
          <a:p>
            <a:r>
              <a:rPr lang="en-US" dirty="0"/>
              <a:t>Global Thresholding</a:t>
            </a:r>
          </a:p>
        </p:txBody>
      </p:sp>
      <p:sp>
        <p:nvSpPr>
          <p:cNvPr id="3" name="Content Placeholder 2">
            <a:extLst>
              <a:ext uri="{FF2B5EF4-FFF2-40B4-BE49-F238E27FC236}">
                <a16:creationId xmlns:a16="http://schemas.microsoft.com/office/drawing/2014/main" id="{BB94708B-54DF-45DA-8ADF-CA6FF06B1CAF}"/>
              </a:ext>
            </a:extLst>
          </p:cNvPr>
          <p:cNvSpPr>
            <a:spLocks noGrp="1"/>
          </p:cNvSpPr>
          <p:nvPr>
            <p:ph idx="1"/>
          </p:nvPr>
        </p:nvSpPr>
        <p:spPr>
          <a:xfrm>
            <a:off x="838200" y="1825625"/>
            <a:ext cx="3937000" cy="4351338"/>
          </a:xfrm>
        </p:spPr>
        <p:txBody>
          <a:bodyPr/>
          <a:lstStyle/>
          <a:p>
            <a:r>
              <a:rPr lang="en-US" dirty="0"/>
              <a:t>Uses a single threshold</a:t>
            </a:r>
          </a:p>
          <a:p>
            <a:r>
              <a:rPr lang="en-US" dirty="0"/>
              <a:t>Works best in uniform images</a:t>
            </a:r>
          </a:p>
          <a:p>
            <a:r>
              <a:rPr lang="en-US" dirty="0"/>
              <a:t>Variety of methods:</a:t>
            </a:r>
          </a:p>
          <a:p>
            <a:pPr lvl="1"/>
            <a:r>
              <a:rPr lang="en-US" dirty="0"/>
              <a:t>Histogram shape</a:t>
            </a:r>
          </a:p>
          <a:p>
            <a:pPr lvl="1"/>
            <a:r>
              <a:rPr lang="en-US" dirty="0"/>
              <a:t>Pixel value clustering</a:t>
            </a:r>
          </a:p>
          <a:p>
            <a:pPr lvl="1"/>
            <a:r>
              <a:rPr lang="en-US" dirty="0"/>
              <a:t>Manually set values</a:t>
            </a:r>
          </a:p>
          <a:p>
            <a:endParaRPr lang="en-US" dirty="0"/>
          </a:p>
        </p:txBody>
      </p:sp>
      <p:pic>
        <p:nvPicPr>
          <p:cNvPr id="4" name="Picture 3">
            <a:extLst>
              <a:ext uri="{FF2B5EF4-FFF2-40B4-BE49-F238E27FC236}">
                <a16:creationId xmlns:a16="http://schemas.microsoft.com/office/drawing/2014/main" id="{C234A54E-7226-45B7-A584-81B8E2A4CF3C}"/>
              </a:ext>
            </a:extLst>
          </p:cNvPr>
          <p:cNvPicPr>
            <a:picLocks noChangeAspect="1"/>
          </p:cNvPicPr>
          <p:nvPr/>
        </p:nvPicPr>
        <p:blipFill rotWithShape="1">
          <a:blip r:embed="rId3"/>
          <a:srcRect l="5616" t="33854" r="10450" b="32621"/>
          <a:stretch/>
        </p:blipFill>
        <p:spPr>
          <a:xfrm>
            <a:off x="6186310" y="1957733"/>
            <a:ext cx="5328356" cy="2690467"/>
          </a:xfrm>
          <a:prstGeom prst="rect">
            <a:avLst/>
          </a:prstGeom>
        </p:spPr>
      </p:pic>
      <p:sp>
        <p:nvSpPr>
          <p:cNvPr id="5" name="TextBox 4">
            <a:extLst>
              <a:ext uri="{FF2B5EF4-FFF2-40B4-BE49-F238E27FC236}">
                <a16:creationId xmlns:a16="http://schemas.microsoft.com/office/drawing/2014/main" id="{9F363DFB-EAEE-4982-A58D-C255099D0F58}"/>
              </a:ext>
            </a:extLst>
          </p:cNvPr>
          <p:cNvSpPr txBox="1"/>
          <p:nvPr/>
        </p:nvSpPr>
        <p:spPr>
          <a:xfrm>
            <a:off x="390049" y="5388570"/>
            <a:ext cx="2971410" cy="923330"/>
          </a:xfrm>
          <a:prstGeom prst="rect">
            <a:avLst/>
          </a:prstGeom>
          <a:noFill/>
        </p:spPr>
        <p:txBody>
          <a:bodyPr wrap="square" rtlCol="0">
            <a:spAutoFit/>
          </a:bodyPr>
          <a:lstStyle/>
          <a:p>
            <a:r>
              <a:rPr lang="en-US" dirty="0"/>
              <a:t>Image source:</a:t>
            </a:r>
          </a:p>
          <a:p>
            <a:r>
              <a:rPr lang="en-US" dirty="0"/>
              <a:t>(Chan et al. 1998)</a:t>
            </a:r>
          </a:p>
          <a:p>
            <a:endParaRPr lang="en-US" dirty="0"/>
          </a:p>
        </p:txBody>
      </p:sp>
    </p:spTree>
    <p:extLst>
      <p:ext uri="{BB962C8B-B14F-4D97-AF65-F5344CB8AC3E}">
        <p14:creationId xmlns:p14="http://schemas.microsoft.com/office/powerpoint/2010/main" val="2776686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5499-8049-455B-8747-77052C97ABCB}"/>
              </a:ext>
            </a:extLst>
          </p:cNvPr>
          <p:cNvSpPr>
            <a:spLocks noGrp="1"/>
          </p:cNvSpPr>
          <p:nvPr>
            <p:ph type="title"/>
          </p:nvPr>
        </p:nvSpPr>
        <p:spPr>
          <a:xfrm>
            <a:off x="838200" y="365125"/>
            <a:ext cx="10515600" cy="1325563"/>
          </a:xfrm>
        </p:spPr>
        <p:txBody>
          <a:bodyPr>
            <a:normAutofit/>
          </a:bodyPr>
          <a:lstStyle/>
          <a:p>
            <a:r>
              <a:rPr lang="en-US" dirty="0"/>
              <a:t>ISODATA results</a:t>
            </a:r>
          </a:p>
        </p:txBody>
      </p:sp>
      <p:sp>
        <p:nvSpPr>
          <p:cNvPr id="3" name="Content Placeholder 2">
            <a:extLst>
              <a:ext uri="{FF2B5EF4-FFF2-40B4-BE49-F238E27FC236}">
                <a16:creationId xmlns:a16="http://schemas.microsoft.com/office/drawing/2014/main" id="{EB435EA6-602A-4407-A10A-CE5087FDE6BB}"/>
              </a:ext>
            </a:extLst>
          </p:cNvPr>
          <p:cNvSpPr>
            <a:spLocks noGrp="1"/>
          </p:cNvSpPr>
          <p:nvPr>
            <p:ph idx="1"/>
          </p:nvPr>
        </p:nvSpPr>
        <p:spPr>
          <a:xfrm>
            <a:off x="838200" y="1825624"/>
            <a:ext cx="4411133" cy="4755797"/>
          </a:xfrm>
        </p:spPr>
        <p:txBody>
          <a:bodyPr>
            <a:normAutofit/>
          </a:bodyPr>
          <a:lstStyle/>
          <a:p>
            <a:r>
              <a:rPr lang="en-US" dirty="0"/>
              <a:t>Process:</a:t>
            </a:r>
          </a:p>
          <a:p>
            <a:pPr lvl="1"/>
            <a:r>
              <a:rPr lang="en-US" sz="2000" dirty="0"/>
              <a:t>Applied global threshold</a:t>
            </a:r>
          </a:p>
          <a:p>
            <a:pPr lvl="1"/>
            <a:r>
              <a:rPr lang="en-US" sz="2000" dirty="0"/>
              <a:t>Dilated and removed small holes</a:t>
            </a:r>
          </a:p>
          <a:p>
            <a:pPr lvl="1"/>
            <a:r>
              <a:rPr lang="en-US" sz="2000" dirty="0"/>
              <a:t>Applied convex hull to each component</a:t>
            </a:r>
          </a:p>
          <a:p>
            <a:r>
              <a:rPr lang="en-US" dirty="0"/>
              <a:t>Shortcomings:</a:t>
            </a:r>
          </a:p>
          <a:p>
            <a:pPr lvl="1"/>
            <a:r>
              <a:rPr lang="en-US" dirty="0"/>
              <a:t>Separates single cell into multiple mask</a:t>
            </a:r>
          </a:p>
          <a:p>
            <a:pPr lvl="1"/>
            <a:r>
              <a:rPr lang="en-US" dirty="0"/>
              <a:t>Merges adjacent cells into single mask</a:t>
            </a:r>
          </a:p>
        </p:txBody>
      </p:sp>
      <p:pic>
        <p:nvPicPr>
          <p:cNvPr id="5" name="Picture 4">
            <a:extLst>
              <a:ext uri="{FF2B5EF4-FFF2-40B4-BE49-F238E27FC236}">
                <a16:creationId xmlns:a16="http://schemas.microsoft.com/office/drawing/2014/main" id="{A3FB27FC-9835-46EF-96DA-392E28719CAD}"/>
              </a:ext>
            </a:extLst>
          </p:cNvPr>
          <p:cNvPicPr>
            <a:picLocks noChangeAspect="1"/>
          </p:cNvPicPr>
          <p:nvPr/>
        </p:nvPicPr>
        <p:blipFill rotWithShape="1">
          <a:blip r:embed="rId3">
            <a:extLst>
              <a:ext uri="{28A0092B-C50C-407E-A947-70E740481C1C}">
                <a14:useLocalDpi xmlns:a14="http://schemas.microsoft.com/office/drawing/2010/main" val="0"/>
              </a:ext>
            </a:extLst>
          </a:blip>
          <a:srcRect t="-1308" b="1"/>
          <a:stretch/>
        </p:blipFill>
        <p:spPr>
          <a:xfrm>
            <a:off x="5120639" y="669073"/>
            <a:ext cx="7249053" cy="5507889"/>
          </a:xfrm>
          <a:prstGeom prst="rect">
            <a:avLst/>
          </a:prstGeom>
        </p:spPr>
      </p:pic>
    </p:spTree>
    <p:extLst>
      <p:ext uri="{BB962C8B-B14F-4D97-AF65-F5344CB8AC3E}">
        <p14:creationId xmlns:p14="http://schemas.microsoft.com/office/powerpoint/2010/main" val="2509512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554B-E9F7-40F3-8D7C-594F0FF37E2C}"/>
              </a:ext>
            </a:extLst>
          </p:cNvPr>
          <p:cNvSpPr>
            <a:spLocks noGrp="1"/>
          </p:cNvSpPr>
          <p:nvPr>
            <p:ph type="title"/>
          </p:nvPr>
        </p:nvSpPr>
        <p:spPr>
          <a:xfrm>
            <a:off x="838200" y="365125"/>
            <a:ext cx="10515600" cy="1325563"/>
          </a:xfrm>
        </p:spPr>
        <p:txBody>
          <a:bodyPr>
            <a:normAutofit/>
          </a:bodyPr>
          <a:lstStyle/>
          <a:p>
            <a:r>
              <a:rPr lang="en-US" dirty="0"/>
              <a:t>Deformable Contours</a:t>
            </a:r>
          </a:p>
        </p:txBody>
      </p:sp>
      <p:sp>
        <p:nvSpPr>
          <p:cNvPr id="3" name="Content Placeholder 2">
            <a:extLst>
              <a:ext uri="{FF2B5EF4-FFF2-40B4-BE49-F238E27FC236}">
                <a16:creationId xmlns:a16="http://schemas.microsoft.com/office/drawing/2014/main" id="{02DA997A-6FB8-4A47-B697-72B8AAEF78BC}"/>
              </a:ext>
            </a:extLst>
          </p:cNvPr>
          <p:cNvSpPr>
            <a:spLocks noGrp="1"/>
          </p:cNvSpPr>
          <p:nvPr>
            <p:ph idx="1"/>
          </p:nvPr>
        </p:nvSpPr>
        <p:spPr>
          <a:xfrm>
            <a:off x="838200" y="1825625"/>
            <a:ext cx="3797807" cy="4351338"/>
          </a:xfrm>
        </p:spPr>
        <p:txBody>
          <a:bodyPr>
            <a:normAutofit/>
          </a:bodyPr>
          <a:lstStyle/>
          <a:p>
            <a:r>
              <a:rPr lang="en-US" sz="2000" dirty="0"/>
              <a:t>Requires initial contours</a:t>
            </a:r>
          </a:p>
          <a:p>
            <a:pPr lvl="1"/>
            <a:r>
              <a:rPr lang="en-US" sz="2000" dirty="0"/>
              <a:t>Manually drawn seeds</a:t>
            </a:r>
          </a:p>
          <a:p>
            <a:r>
              <a:rPr lang="en-US" sz="2000" dirty="0"/>
              <a:t>Snakes Model</a:t>
            </a:r>
          </a:p>
          <a:p>
            <a:pPr lvl="1"/>
            <a:r>
              <a:rPr lang="en-US" sz="2000" dirty="0"/>
              <a:t>Localize edges using energy-minimization</a:t>
            </a:r>
          </a:p>
          <a:p>
            <a:pPr lvl="1"/>
            <a:r>
              <a:rPr lang="en-US" sz="2000" dirty="0"/>
              <a:t>Iteratively adjusts localization until it reaches energy equilibrium</a:t>
            </a:r>
          </a:p>
          <a:p>
            <a:pPr lvl="1"/>
            <a:r>
              <a:rPr lang="en-US" sz="2000" dirty="0"/>
              <a:t>Can be used to track low motility objects</a:t>
            </a:r>
          </a:p>
        </p:txBody>
      </p:sp>
      <p:pic>
        <p:nvPicPr>
          <p:cNvPr id="5" name="Picture 4" descr="A close up of a logo&#10;&#10;Description automatically generated">
            <a:extLst>
              <a:ext uri="{FF2B5EF4-FFF2-40B4-BE49-F238E27FC236}">
                <a16:creationId xmlns:a16="http://schemas.microsoft.com/office/drawing/2014/main" id="{93D34BF8-5E9A-4EA9-98B7-0DC7DA302D7B}"/>
              </a:ext>
            </a:extLst>
          </p:cNvPr>
          <p:cNvPicPr>
            <a:picLocks noChangeAspect="1"/>
          </p:cNvPicPr>
          <p:nvPr/>
        </p:nvPicPr>
        <p:blipFill rotWithShape="1">
          <a:blip r:embed="rId3">
            <a:extLst>
              <a:ext uri="{28A0092B-C50C-407E-A947-70E740481C1C}">
                <a14:useLocalDpi xmlns:a14="http://schemas.microsoft.com/office/drawing/2010/main" val="0"/>
              </a:ext>
            </a:extLst>
          </a:blip>
          <a:srcRect t="51540" r="54258" b="1063"/>
          <a:stretch/>
        </p:blipFill>
        <p:spPr>
          <a:xfrm>
            <a:off x="7144907" y="3435603"/>
            <a:ext cx="3059289" cy="3169942"/>
          </a:xfrm>
          <a:prstGeom prst="rect">
            <a:avLst/>
          </a:prstGeom>
        </p:spPr>
      </p:pic>
      <p:pic>
        <p:nvPicPr>
          <p:cNvPr id="6" name="Picture 5">
            <a:extLst>
              <a:ext uri="{FF2B5EF4-FFF2-40B4-BE49-F238E27FC236}">
                <a16:creationId xmlns:a16="http://schemas.microsoft.com/office/drawing/2014/main" id="{75B09C53-818A-4173-BADE-75C7E1FE2A4D}"/>
              </a:ext>
            </a:extLst>
          </p:cNvPr>
          <p:cNvPicPr>
            <a:picLocks noChangeAspect="1"/>
          </p:cNvPicPr>
          <p:nvPr/>
        </p:nvPicPr>
        <p:blipFill>
          <a:blip r:embed="rId4"/>
          <a:stretch>
            <a:fillRect/>
          </a:stretch>
        </p:blipFill>
        <p:spPr>
          <a:xfrm>
            <a:off x="8769549" y="71825"/>
            <a:ext cx="2869295" cy="3237726"/>
          </a:xfrm>
          <a:prstGeom prst="rect">
            <a:avLst/>
          </a:prstGeom>
        </p:spPr>
      </p:pic>
      <p:pic>
        <p:nvPicPr>
          <p:cNvPr id="7" name="Picture 6">
            <a:extLst>
              <a:ext uri="{FF2B5EF4-FFF2-40B4-BE49-F238E27FC236}">
                <a16:creationId xmlns:a16="http://schemas.microsoft.com/office/drawing/2014/main" id="{773B9EED-AA8D-4AC9-80E4-CAC806E518D6}"/>
              </a:ext>
            </a:extLst>
          </p:cNvPr>
          <p:cNvPicPr>
            <a:picLocks noChangeAspect="1"/>
          </p:cNvPicPr>
          <p:nvPr/>
        </p:nvPicPr>
        <p:blipFill>
          <a:blip r:embed="rId5"/>
          <a:stretch>
            <a:fillRect/>
          </a:stretch>
        </p:blipFill>
        <p:spPr>
          <a:xfrm>
            <a:off x="6290746" y="155449"/>
            <a:ext cx="2530497" cy="3070478"/>
          </a:xfrm>
          <a:prstGeom prst="rect">
            <a:avLst/>
          </a:prstGeom>
        </p:spPr>
      </p:pic>
      <p:sp>
        <p:nvSpPr>
          <p:cNvPr id="8" name="TextBox 7">
            <a:extLst>
              <a:ext uri="{FF2B5EF4-FFF2-40B4-BE49-F238E27FC236}">
                <a16:creationId xmlns:a16="http://schemas.microsoft.com/office/drawing/2014/main" id="{87D7C4A9-0CDF-446B-A98E-A5A4E86E85F0}"/>
              </a:ext>
            </a:extLst>
          </p:cNvPr>
          <p:cNvSpPr txBox="1"/>
          <p:nvPr/>
        </p:nvSpPr>
        <p:spPr>
          <a:xfrm>
            <a:off x="469072" y="5569545"/>
            <a:ext cx="2971410" cy="923330"/>
          </a:xfrm>
          <a:prstGeom prst="rect">
            <a:avLst/>
          </a:prstGeom>
          <a:noFill/>
        </p:spPr>
        <p:txBody>
          <a:bodyPr wrap="square" rtlCol="0">
            <a:spAutoFit/>
          </a:bodyPr>
          <a:lstStyle/>
          <a:p>
            <a:r>
              <a:rPr lang="en-US" dirty="0"/>
              <a:t>Image source:</a:t>
            </a:r>
          </a:p>
          <a:p>
            <a:r>
              <a:rPr lang="en-US" dirty="0"/>
              <a:t>(</a:t>
            </a:r>
            <a:r>
              <a:rPr lang="en-US" dirty="0" err="1"/>
              <a:t>Kass</a:t>
            </a:r>
            <a:r>
              <a:rPr lang="en-US" dirty="0"/>
              <a:t> et al. 1988)</a:t>
            </a:r>
          </a:p>
          <a:p>
            <a:endParaRPr lang="en-US" dirty="0"/>
          </a:p>
        </p:txBody>
      </p:sp>
    </p:spTree>
    <p:extLst>
      <p:ext uri="{BB962C8B-B14F-4D97-AF65-F5344CB8AC3E}">
        <p14:creationId xmlns:p14="http://schemas.microsoft.com/office/powerpoint/2010/main" val="19737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A8989-041B-4E3B-8D50-9E7D9F6B2164}"/>
              </a:ext>
            </a:extLst>
          </p:cNvPr>
          <p:cNvSpPr>
            <a:spLocks noGrp="1"/>
          </p:cNvSpPr>
          <p:nvPr>
            <p:ph type="title"/>
          </p:nvPr>
        </p:nvSpPr>
        <p:spPr>
          <a:xfrm>
            <a:off x="838200" y="365125"/>
            <a:ext cx="10515600" cy="1325563"/>
          </a:xfrm>
        </p:spPr>
        <p:txBody>
          <a:bodyPr>
            <a:normAutofit/>
          </a:bodyPr>
          <a:lstStyle/>
          <a:p>
            <a:r>
              <a:rPr lang="en-US" dirty="0"/>
              <a:t>Our Segmentation</a:t>
            </a:r>
          </a:p>
        </p:txBody>
      </p:sp>
      <p:sp>
        <p:nvSpPr>
          <p:cNvPr id="3" name="Content Placeholder 2">
            <a:extLst>
              <a:ext uri="{FF2B5EF4-FFF2-40B4-BE49-F238E27FC236}">
                <a16:creationId xmlns:a16="http://schemas.microsoft.com/office/drawing/2014/main" id="{3E5CD199-6A00-487E-8E6E-21C3792295D1}"/>
              </a:ext>
            </a:extLst>
          </p:cNvPr>
          <p:cNvSpPr>
            <a:spLocks noGrp="1"/>
          </p:cNvSpPr>
          <p:nvPr>
            <p:ph idx="1"/>
          </p:nvPr>
        </p:nvSpPr>
        <p:spPr>
          <a:xfrm>
            <a:off x="838200" y="1825625"/>
            <a:ext cx="4715933" cy="4351338"/>
          </a:xfrm>
        </p:spPr>
        <p:txBody>
          <a:bodyPr>
            <a:normAutofit/>
          </a:bodyPr>
          <a:lstStyle/>
          <a:p>
            <a:r>
              <a:rPr lang="en-US" sz="2600" dirty="0"/>
              <a:t>Merges thresholding and deformable contours</a:t>
            </a:r>
          </a:p>
          <a:p>
            <a:r>
              <a:rPr lang="en-US" sz="2600" dirty="0"/>
              <a:t>Uses previous frame as seed</a:t>
            </a:r>
          </a:p>
          <a:p>
            <a:r>
              <a:rPr lang="en-US" sz="2600" dirty="0"/>
              <a:t>Determines a tight contour within the seed using global threshold</a:t>
            </a:r>
          </a:p>
          <a:p>
            <a:r>
              <a:rPr lang="en-US" sz="2600" dirty="0"/>
              <a:t>Dilates that tight contour iteratively</a:t>
            </a:r>
          </a:p>
          <a:p>
            <a:r>
              <a:rPr lang="en-US" sz="2600" dirty="0"/>
              <a:t>Eliminates overlaps during dilation</a:t>
            </a:r>
          </a:p>
        </p:txBody>
      </p:sp>
      <p:pic>
        <p:nvPicPr>
          <p:cNvPr id="7" name="Picture 6">
            <a:extLst>
              <a:ext uri="{FF2B5EF4-FFF2-40B4-BE49-F238E27FC236}">
                <a16:creationId xmlns:a16="http://schemas.microsoft.com/office/drawing/2014/main" id="{485DD0CB-726A-4968-B0FA-CE760E475C20}"/>
              </a:ext>
            </a:extLst>
          </p:cNvPr>
          <p:cNvPicPr>
            <a:picLocks noChangeAspect="1"/>
          </p:cNvPicPr>
          <p:nvPr/>
        </p:nvPicPr>
        <p:blipFill rotWithShape="1">
          <a:blip r:embed="rId3">
            <a:extLst>
              <a:ext uri="{28A0092B-C50C-407E-A947-70E740481C1C}">
                <a14:useLocalDpi xmlns:a14="http://schemas.microsoft.com/office/drawing/2010/main" val="0"/>
              </a:ext>
            </a:extLst>
          </a:blip>
          <a:srcRect l="1" t="-1023" r="-1349" b="14"/>
          <a:stretch/>
        </p:blipFill>
        <p:spPr>
          <a:xfrm>
            <a:off x="5554133" y="582525"/>
            <a:ext cx="5901396" cy="5881511"/>
          </a:xfrm>
          <a:prstGeom prst="rect">
            <a:avLst/>
          </a:prstGeom>
        </p:spPr>
      </p:pic>
    </p:spTree>
    <p:extLst>
      <p:ext uri="{BB962C8B-B14F-4D97-AF65-F5344CB8AC3E}">
        <p14:creationId xmlns:p14="http://schemas.microsoft.com/office/powerpoint/2010/main" val="1796845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14125-4B6C-44B1-9B38-6362F29A9FF5}"/>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Cell Extraction Pipeline</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62C01324-FE7D-48A7-81B5-CF671FBAAA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5418" y="339224"/>
            <a:ext cx="6904527" cy="6179551"/>
          </a:xfrm>
          <a:prstGeom prst="rect">
            <a:avLst/>
          </a:prstGeom>
        </p:spPr>
      </p:pic>
    </p:spTree>
    <p:extLst>
      <p:ext uri="{BB962C8B-B14F-4D97-AF65-F5344CB8AC3E}">
        <p14:creationId xmlns:p14="http://schemas.microsoft.com/office/powerpoint/2010/main" val="262729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10;&#10;Description automatically generated">
            <a:extLst>
              <a:ext uri="{FF2B5EF4-FFF2-40B4-BE49-F238E27FC236}">
                <a16:creationId xmlns:a16="http://schemas.microsoft.com/office/drawing/2014/main" id="{81027E1F-D486-4EA8-9CBA-451D2313696F}"/>
              </a:ext>
            </a:extLst>
          </p:cNvPr>
          <p:cNvPicPr>
            <a:picLocks noChangeAspect="1"/>
          </p:cNvPicPr>
          <p:nvPr/>
        </p:nvPicPr>
        <p:blipFill rotWithShape="1">
          <a:blip r:embed="rId3">
            <a:extLst>
              <a:ext uri="{28A0092B-C50C-407E-A947-70E740481C1C}">
                <a14:useLocalDpi xmlns:a14="http://schemas.microsoft.com/office/drawing/2010/main" val="0"/>
              </a:ext>
            </a:extLst>
          </a:blip>
          <a:srcRect l="66209"/>
          <a:stretch/>
        </p:blipFill>
        <p:spPr>
          <a:xfrm>
            <a:off x="9017009" y="2826633"/>
            <a:ext cx="2241866" cy="2936256"/>
          </a:xfrm>
          <a:prstGeom prst="rect">
            <a:avLst/>
          </a:prstGeom>
        </p:spPr>
      </p:pic>
      <p:pic>
        <p:nvPicPr>
          <p:cNvPr id="11" name="Picture 10" descr="A star filled sky&#10;&#10;Description automatically generated">
            <a:extLst>
              <a:ext uri="{FF2B5EF4-FFF2-40B4-BE49-F238E27FC236}">
                <a16:creationId xmlns:a16="http://schemas.microsoft.com/office/drawing/2014/main" id="{585150EE-C496-41F5-ACF6-15508C01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895" y="2764616"/>
            <a:ext cx="3060290" cy="3060290"/>
          </a:xfrm>
          <a:prstGeom prst="rect">
            <a:avLst/>
          </a:prstGeom>
        </p:spPr>
      </p:pic>
      <p:pic>
        <p:nvPicPr>
          <p:cNvPr id="12" name="Picture 11" descr="A star filled sky&#10;&#10;Description automatically generated">
            <a:extLst>
              <a:ext uri="{FF2B5EF4-FFF2-40B4-BE49-F238E27FC236}">
                <a16:creationId xmlns:a16="http://schemas.microsoft.com/office/drawing/2014/main" id="{15C85582-23D4-47B7-AC7F-53F1E5399358}"/>
              </a:ext>
            </a:extLst>
          </p:cNvPr>
          <p:cNvPicPr>
            <a:picLocks noChangeAspect="1"/>
          </p:cNvPicPr>
          <p:nvPr/>
        </p:nvPicPr>
        <p:blipFill rotWithShape="1">
          <a:blip r:embed="rId4">
            <a:extLst>
              <a:ext uri="{28A0092B-C50C-407E-A947-70E740481C1C}">
                <a14:useLocalDpi xmlns:a14="http://schemas.microsoft.com/office/drawing/2010/main" val="0"/>
              </a:ext>
            </a:extLst>
          </a:blip>
          <a:srcRect t="47623" r="58560"/>
          <a:stretch/>
        </p:blipFill>
        <p:spPr>
          <a:xfrm>
            <a:off x="5277615" y="2877970"/>
            <a:ext cx="2241866" cy="2833581"/>
          </a:xfrm>
          <a:prstGeom prst="rect">
            <a:avLst/>
          </a:prstGeom>
        </p:spPr>
      </p:pic>
      <p:cxnSp>
        <p:nvCxnSpPr>
          <p:cNvPr id="14" name="Straight Arrow Connector 13">
            <a:extLst>
              <a:ext uri="{FF2B5EF4-FFF2-40B4-BE49-F238E27FC236}">
                <a16:creationId xmlns:a16="http://schemas.microsoft.com/office/drawing/2014/main" id="{C4B52071-324D-4654-8A6C-01C098C3CFE4}"/>
              </a:ext>
            </a:extLst>
          </p:cNvPr>
          <p:cNvCxnSpPr>
            <a:cxnSpLocks/>
            <a:stCxn id="11" idx="3"/>
            <a:endCxn id="12" idx="1"/>
          </p:cNvCxnSpPr>
          <p:nvPr/>
        </p:nvCxnSpPr>
        <p:spPr>
          <a:xfrm>
            <a:off x="3955185" y="4294761"/>
            <a:ext cx="1322430"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07FE3016-98BB-451B-ADB2-F6D27982AB9A}"/>
              </a:ext>
            </a:extLst>
          </p:cNvPr>
          <p:cNvCxnSpPr>
            <a:cxnSpLocks/>
            <a:stCxn id="12" idx="3"/>
            <a:endCxn id="7" idx="1"/>
          </p:cNvCxnSpPr>
          <p:nvPr/>
        </p:nvCxnSpPr>
        <p:spPr>
          <a:xfrm>
            <a:off x="7519481" y="4294761"/>
            <a:ext cx="1497528"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23401CFA-BC06-4236-B14D-465E1FD08D81}"/>
              </a:ext>
            </a:extLst>
          </p:cNvPr>
          <p:cNvSpPr txBox="1"/>
          <p:nvPr/>
        </p:nvSpPr>
        <p:spPr>
          <a:xfrm>
            <a:off x="894895" y="527509"/>
            <a:ext cx="9883303" cy="1200329"/>
          </a:xfrm>
          <a:prstGeom prst="rect">
            <a:avLst/>
          </a:prstGeom>
          <a:noFill/>
        </p:spPr>
        <p:txBody>
          <a:bodyPr wrap="square" rtlCol="0">
            <a:spAutoFit/>
          </a:bodyPr>
          <a:lstStyle/>
          <a:p>
            <a:r>
              <a:rPr lang="en-US" sz="4800" dirty="0" err="1"/>
              <a:t>Ornet</a:t>
            </a:r>
            <a:r>
              <a:rPr lang="en-US" sz="4800" dirty="0"/>
              <a:t> (Organellar Network)</a:t>
            </a:r>
          </a:p>
          <a:p>
            <a:pPr marL="342900" indent="-342900">
              <a:buFont typeface="Arial" panose="020B0604020202020204" pitchFamily="34" charset="0"/>
              <a:buChar char="•"/>
            </a:pPr>
            <a:r>
              <a:rPr lang="en-US" sz="2400" dirty="0"/>
              <a:t>Fit network models to diffuse organellar structures to study cell behavior</a:t>
            </a:r>
          </a:p>
        </p:txBody>
      </p:sp>
    </p:spTree>
    <p:extLst>
      <p:ext uri="{BB962C8B-B14F-4D97-AF65-F5344CB8AC3E}">
        <p14:creationId xmlns:p14="http://schemas.microsoft.com/office/powerpoint/2010/main" val="3594414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70985-91AC-4121-AB38-BEE0935898C3}"/>
              </a:ext>
            </a:extLst>
          </p:cNvPr>
          <p:cNvSpPr>
            <a:spLocks noGrp="1"/>
          </p:cNvSpPr>
          <p:nvPr>
            <p:ph type="title"/>
          </p:nvPr>
        </p:nvSpPr>
        <p:spPr>
          <a:xfrm>
            <a:off x="838200" y="811161"/>
            <a:ext cx="3335594" cy="5403370"/>
          </a:xfrm>
        </p:spPr>
        <p:txBody>
          <a:bodyPr>
            <a:normAutofit/>
          </a:bodyPr>
          <a:lstStyle/>
          <a:p>
            <a:pPr algn="ctr"/>
            <a:r>
              <a:rPr lang="en-US" dirty="0">
                <a:solidFill>
                  <a:srgbClr val="FFFFFF"/>
                </a:solidFill>
              </a:rPr>
              <a:t>Network Engineering</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E979DC9-657C-4A90-AFC7-883FB67FC2A6}"/>
              </a:ext>
            </a:extLst>
          </p:cNvPr>
          <p:cNvGraphicFramePr>
            <a:graphicFrameLocks noGrp="1"/>
          </p:cNvGraphicFramePr>
          <p:nvPr>
            <p:ph idx="1"/>
            <p:extLst>
              <p:ext uri="{D42A27DB-BD31-4B8C-83A1-F6EECF244321}">
                <p14:modId xmlns:p14="http://schemas.microsoft.com/office/powerpoint/2010/main" val="37790843"/>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6451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4AC14-9401-4304-AD0E-E2E113D2B1DA}"/>
              </a:ext>
            </a:extLst>
          </p:cNvPr>
          <p:cNvSpPr>
            <a:spLocks noGrp="1"/>
          </p:cNvSpPr>
          <p:nvPr>
            <p:ph type="title"/>
          </p:nvPr>
        </p:nvSpPr>
        <p:spPr/>
        <p:txBody>
          <a:bodyPr/>
          <a:lstStyle/>
          <a:p>
            <a:r>
              <a:rPr lang="en-US" dirty="0"/>
              <a:t>Creating Nodes</a:t>
            </a:r>
          </a:p>
        </p:txBody>
      </p:sp>
      <p:sp>
        <p:nvSpPr>
          <p:cNvPr id="3" name="Content Placeholder 2">
            <a:extLst>
              <a:ext uri="{FF2B5EF4-FFF2-40B4-BE49-F238E27FC236}">
                <a16:creationId xmlns:a16="http://schemas.microsoft.com/office/drawing/2014/main" id="{90093D4B-8413-4F1D-B1D0-AD95BE0A76D2}"/>
              </a:ext>
            </a:extLst>
          </p:cNvPr>
          <p:cNvSpPr>
            <a:spLocks noGrp="1"/>
          </p:cNvSpPr>
          <p:nvPr>
            <p:ph idx="1"/>
          </p:nvPr>
        </p:nvSpPr>
        <p:spPr/>
        <p:txBody>
          <a:bodyPr/>
          <a:lstStyle/>
          <a:p>
            <a:r>
              <a:rPr lang="en-US" dirty="0"/>
              <a:t>Initially used connected component analysis</a:t>
            </a:r>
          </a:p>
          <a:p>
            <a:r>
              <a:rPr lang="en-US" dirty="0"/>
              <a:t>Pros</a:t>
            </a:r>
          </a:p>
          <a:p>
            <a:pPr lvl="1"/>
            <a:r>
              <a:rPr lang="en-US" dirty="0"/>
              <a:t>Grouped protein together based on vicinity</a:t>
            </a:r>
          </a:p>
          <a:p>
            <a:pPr lvl="1"/>
            <a:r>
              <a:rPr lang="en-US" dirty="0"/>
              <a:t>Low processing time</a:t>
            </a:r>
          </a:p>
          <a:p>
            <a:r>
              <a:rPr lang="en-US" dirty="0"/>
              <a:t>Cons</a:t>
            </a:r>
          </a:p>
          <a:p>
            <a:pPr lvl="1"/>
            <a:r>
              <a:rPr lang="en-US" dirty="0"/>
              <a:t>Data is lost in thresholding</a:t>
            </a:r>
          </a:p>
          <a:p>
            <a:pPr lvl="1"/>
            <a:r>
              <a:rPr lang="en-US" dirty="0"/>
              <a:t>Relationship between nodes is difficult to discern</a:t>
            </a:r>
          </a:p>
          <a:p>
            <a:pPr lvl="1"/>
            <a:endParaRPr lang="en-US" dirty="0"/>
          </a:p>
        </p:txBody>
      </p:sp>
      <p:pic>
        <p:nvPicPr>
          <p:cNvPr id="5" name="Picture 4" descr="A screenshot of a video game&#10;&#10;Description automatically generated">
            <a:extLst>
              <a:ext uri="{FF2B5EF4-FFF2-40B4-BE49-F238E27FC236}">
                <a16:creationId xmlns:a16="http://schemas.microsoft.com/office/drawing/2014/main" id="{7B0E94F1-09DE-4B27-8373-2E10825591FC}"/>
              </a:ext>
            </a:extLst>
          </p:cNvPr>
          <p:cNvPicPr>
            <a:picLocks noChangeAspect="1"/>
          </p:cNvPicPr>
          <p:nvPr/>
        </p:nvPicPr>
        <p:blipFill rotWithShape="1">
          <a:blip r:embed="rId3">
            <a:extLst>
              <a:ext uri="{28A0092B-C50C-407E-A947-70E740481C1C}">
                <a14:useLocalDpi xmlns:a14="http://schemas.microsoft.com/office/drawing/2010/main" val="0"/>
              </a:ext>
            </a:extLst>
          </a:blip>
          <a:srcRect l="47548" t="50000" r="24869"/>
          <a:stretch/>
        </p:blipFill>
        <p:spPr>
          <a:xfrm>
            <a:off x="8794044" y="3442430"/>
            <a:ext cx="2393243" cy="3020784"/>
          </a:xfrm>
          <a:prstGeom prst="rect">
            <a:avLst/>
          </a:prstGeom>
        </p:spPr>
      </p:pic>
      <p:pic>
        <p:nvPicPr>
          <p:cNvPr id="6" name="Picture 5" descr="A screenshot of a video game&#10;&#10;Description automatically generated">
            <a:extLst>
              <a:ext uri="{FF2B5EF4-FFF2-40B4-BE49-F238E27FC236}">
                <a16:creationId xmlns:a16="http://schemas.microsoft.com/office/drawing/2014/main" id="{1AB14BF8-D450-4FEB-83CA-4EDA6059C30D}"/>
              </a:ext>
            </a:extLst>
          </p:cNvPr>
          <p:cNvPicPr>
            <a:picLocks noChangeAspect="1"/>
          </p:cNvPicPr>
          <p:nvPr/>
        </p:nvPicPr>
        <p:blipFill rotWithShape="1">
          <a:blip r:embed="rId3">
            <a:extLst>
              <a:ext uri="{28A0092B-C50C-407E-A947-70E740481C1C}">
                <a14:useLocalDpi xmlns:a14="http://schemas.microsoft.com/office/drawing/2010/main" val="0"/>
              </a:ext>
            </a:extLst>
          </a:blip>
          <a:srcRect l="1" t="50000" r="72415"/>
          <a:stretch/>
        </p:blipFill>
        <p:spPr>
          <a:xfrm>
            <a:off x="8833272" y="234774"/>
            <a:ext cx="2354015" cy="2971271"/>
          </a:xfrm>
          <a:prstGeom prst="rect">
            <a:avLst/>
          </a:prstGeom>
        </p:spPr>
      </p:pic>
    </p:spTree>
    <p:extLst>
      <p:ext uri="{BB962C8B-B14F-4D97-AF65-F5344CB8AC3E}">
        <p14:creationId xmlns:p14="http://schemas.microsoft.com/office/powerpoint/2010/main" val="1662082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B75C-660C-460E-9E66-3917CB0597DD}"/>
              </a:ext>
            </a:extLst>
          </p:cNvPr>
          <p:cNvSpPr>
            <a:spLocks noGrp="1"/>
          </p:cNvSpPr>
          <p:nvPr>
            <p:ph type="title"/>
          </p:nvPr>
        </p:nvSpPr>
        <p:spPr>
          <a:xfrm>
            <a:off x="838200" y="365125"/>
            <a:ext cx="10515600" cy="1325563"/>
          </a:xfrm>
        </p:spPr>
        <p:txBody>
          <a:bodyPr>
            <a:normAutofit/>
          </a:bodyPr>
          <a:lstStyle/>
          <a:p>
            <a:r>
              <a:rPr lang="en-US" dirty="0"/>
              <a:t>Gaussian Mixture Model</a:t>
            </a:r>
          </a:p>
        </p:txBody>
      </p:sp>
      <p:sp>
        <p:nvSpPr>
          <p:cNvPr id="3" name="Content Placeholder 2">
            <a:extLst>
              <a:ext uri="{FF2B5EF4-FFF2-40B4-BE49-F238E27FC236}">
                <a16:creationId xmlns:a16="http://schemas.microsoft.com/office/drawing/2014/main" id="{347478ED-9267-4C7A-B6DD-F12631ACDE65}"/>
              </a:ext>
            </a:extLst>
          </p:cNvPr>
          <p:cNvSpPr>
            <a:spLocks noGrp="1"/>
          </p:cNvSpPr>
          <p:nvPr>
            <p:ph idx="1"/>
          </p:nvPr>
        </p:nvSpPr>
        <p:spPr>
          <a:xfrm>
            <a:off x="838200" y="1825625"/>
            <a:ext cx="3797807" cy="4351338"/>
          </a:xfrm>
        </p:spPr>
        <p:txBody>
          <a:bodyPr>
            <a:normAutofit/>
          </a:bodyPr>
          <a:lstStyle/>
          <a:p>
            <a:r>
              <a:rPr lang="en-US" sz="2000" dirty="0"/>
              <a:t>Fits a mixture of gaussians to model data</a:t>
            </a:r>
          </a:p>
          <a:p>
            <a:r>
              <a:rPr lang="en-US" sz="2000" dirty="0"/>
              <a:t>Follows and expectation-maximization algorithm</a:t>
            </a:r>
          </a:p>
          <a:p>
            <a:pPr lvl="1"/>
            <a:r>
              <a:rPr lang="en-US" sz="2000" dirty="0"/>
              <a:t>Computes each data points probability of belonging to each gaussian</a:t>
            </a:r>
          </a:p>
          <a:p>
            <a:pPr lvl="1"/>
            <a:r>
              <a:rPr lang="en-US" sz="2000" dirty="0"/>
              <a:t>Adjust Gaussian parameters to maximize probabilities</a:t>
            </a:r>
          </a:p>
          <a:p>
            <a:pPr lvl="1"/>
            <a:r>
              <a:rPr lang="en-US" sz="2000" dirty="0"/>
              <a:t>Repeat until convergence</a:t>
            </a:r>
          </a:p>
          <a:p>
            <a:endParaRPr lang="en-US" sz="2000" dirty="0"/>
          </a:p>
        </p:txBody>
      </p:sp>
      <p:pic>
        <p:nvPicPr>
          <p:cNvPr id="4" name="Picture 3">
            <a:extLst>
              <a:ext uri="{FF2B5EF4-FFF2-40B4-BE49-F238E27FC236}">
                <a16:creationId xmlns:a16="http://schemas.microsoft.com/office/drawing/2014/main" id="{0CBFE084-73FD-4D76-B371-27DCCC6D6359}"/>
              </a:ext>
            </a:extLst>
          </p:cNvPr>
          <p:cNvPicPr>
            <a:picLocks noChangeAspect="1"/>
          </p:cNvPicPr>
          <p:nvPr/>
        </p:nvPicPr>
        <p:blipFill rotWithShape="1">
          <a:blip r:embed="rId3"/>
          <a:srcRect l="9916" t="4575" r="4200" b="-2"/>
          <a:stretch/>
        </p:blipFill>
        <p:spPr>
          <a:xfrm>
            <a:off x="5651218" y="2099734"/>
            <a:ext cx="5942471" cy="4077229"/>
          </a:xfrm>
          <a:prstGeom prst="rect">
            <a:avLst/>
          </a:prstGeom>
        </p:spPr>
      </p:pic>
    </p:spTree>
    <p:extLst>
      <p:ext uri="{BB962C8B-B14F-4D97-AF65-F5344CB8AC3E}">
        <p14:creationId xmlns:p14="http://schemas.microsoft.com/office/powerpoint/2010/main" val="151269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B611-D7E7-4A30-8E09-A4CB91B44820}"/>
              </a:ext>
            </a:extLst>
          </p:cNvPr>
          <p:cNvSpPr>
            <a:spLocks noGrp="1"/>
          </p:cNvSpPr>
          <p:nvPr>
            <p:ph type="title"/>
          </p:nvPr>
        </p:nvSpPr>
        <p:spPr>
          <a:xfrm>
            <a:off x="838200" y="365125"/>
            <a:ext cx="10515600" cy="1325563"/>
          </a:xfrm>
        </p:spPr>
        <p:txBody>
          <a:bodyPr>
            <a:normAutofit/>
          </a:bodyPr>
          <a:lstStyle/>
          <a:p>
            <a:r>
              <a:rPr lang="en-US" dirty="0"/>
              <a:t>Preprocessing for GMM</a:t>
            </a:r>
          </a:p>
        </p:txBody>
      </p:sp>
      <p:sp>
        <p:nvSpPr>
          <p:cNvPr id="3" name="Content Placeholder 2">
            <a:extLst>
              <a:ext uri="{FF2B5EF4-FFF2-40B4-BE49-F238E27FC236}">
                <a16:creationId xmlns:a16="http://schemas.microsoft.com/office/drawing/2014/main" id="{F462D0E4-6A72-4B8D-92FE-2644E02381EF}"/>
              </a:ext>
            </a:extLst>
          </p:cNvPr>
          <p:cNvSpPr>
            <a:spLocks noGrp="1"/>
          </p:cNvSpPr>
          <p:nvPr>
            <p:ph idx="1"/>
          </p:nvPr>
        </p:nvSpPr>
        <p:spPr>
          <a:xfrm>
            <a:off x="838200" y="1825625"/>
            <a:ext cx="3797807" cy="4351338"/>
          </a:xfrm>
        </p:spPr>
        <p:txBody>
          <a:bodyPr>
            <a:normAutofit/>
          </a:bodyPr>
          <a:lstStyle/>
          <a:p>
            <a:r>
              <a:rPr lang="en-US" sz="1900"/>
              <a:t>First we removed noise with a Gaussian Smoothing Filter</a:t>
            </a:r>
          </a:p>
          <a:p>
            <a:r>
              <a:rPr lang="en-US" sz="1900"/>
              <a:t>Next we need to view the image as a probability density function</a:t>
            </a:r>
          </a:p>
          <a:p>
            <a:pPr lvl="1"/>
            <a:r>
              <a:rPr lang="en-US" sz="1900"/>
              <a:t>Normalize the intensities to sum to one</a:t>
            </a:r>
          </a:p>
          <a:p>
            <a:r>
              <a:rPr lang="en-US" sz="1900"/>
              <a:t>Determine initial mixture parameters</a:t>
            </a:r>
          </a:p>
          <a:p>
            <a:pPr lvl="1"/>
            <a:r>
              <a:rPr lang="en-US" sz="1900"/>
              <a:t>Max filter to determine initial means and number of components</a:t>
            </a:r>
          </a:p>
          <a:p>
            <a:pPr lvl="1"/>
            <a:r>
              <a:rPr lang="en-US" sz="1900"/>
              <a:t>Covariance uses the covariance of the pixel neighborhood</a:t>
            </a:r>
          </a:p>
        </p:txBody>
      </p:sp>
      <p:pic>
        <p:nvPicPr>
          <p:cNvPr id="5" name="Picture 4" descr="A screenshot of a cell phone&#10;&#10;Description automatically generated">
            <a:extLst>
              <a:ext uri="{FF2B5EF4-FFF2-40B4-BE49-F238E27FC236}">
                <a16:creationId xmlns:a16="http://schemas.microsoft.com/office/drawing/2014/main" id="{C11659ED-5FBF-4D8C-A66F-0B287FB9F2E5}"/>
              </a:ext>
            </a:extLst>
          </p:cNvPr>
          <p:cNvPicPr>
            <a:picLocks noChangeAspect="1"/>
          </p:cNvPicPr>
          <p:nvPr/>
        </p:nvPicPr>
        <p:blipFill rotWithShape="1">
          <a:blip r:embed="rId3">
            <a:extLst>
              <a:ext uri="{28A0092B-C50C-407E-A947-70E740481C1C}">
                <a14:useLocalDpi xmlns:a14="http://schemas.microsoft.com/office/drawing/2010/main" val="0"/>
              </a:ext>
            </a:extLst>
          </a:blip>
          <a:srcRect r="7728"/>
          <a:stretch/>
        </p:blipFill>
        <p:spPr>
          <a:xfrm>
            <a:off x="5120640" y="1904281"/>
            <a:ext cx="6233160" cy="4272681"/>
          </a:xfrm>
          <a:prstGeom prst="rect">
            <a:avLst/>
          </a:prstGeom>
        </p:spPr>
      </p:pic>
    </p:spTree>
    <p:extLst>
      <p:ext uri="{BB962C8B-B14F-4D97-AF65-F5344CB8AC3E}">
        <p14:creationId xmlns:p14="http://schemas.microsoft.com/office/powerpoint/2010/main" val="348806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5E50-44CA-4D79-B720-0DCB032141D8}"/>
              </a:ext>
            </a:extLst>
          </p:cNvPr>
          <p:cNvSpPr>
            <a:spLocks noGrp="1"/>
          </p:cNvSpPr>
          <p:nvPr>
            <p:ph type="title"/>
          </p:nvPr>
        </p:nvSpPr>
        <p:spPr>
          <a:xfrm>
            <a:off x="648931" y="163486"/>
            <a:ext cx="5127031" cy="1676603"/>
          </a:xfrm>
        </p:spPr>
        <p:txBody>
          <a:bodyPr>
            <a:normAutofit/>
          </a:bodyPr>
          <a:lstStyle/>
          <a:p>
            <a:r>
              <a:rPr lang="en-US" dirty="0"/>
              <a:t>Creating Nodes</a:t>
            </a:r>
          </a:p>
        </p:txBody>
      </p:sp>
      <p:sp>
        <p:nvSpPr>
          <p:cNvPr id="3" name="Content Placeholder 2">
            <a:extLst>
              <a:ext uri="{FF2B5EF4-FFF2-40B4-BE49-F238E27FC236}">
                <a16:creationId xmlns:a16="http://schemas.microsoft.com/office/drawing/2014/main" id="{B1288D09-6B32-4136-97DC-F1BB57CF19DF}"/>
              </a:ext>
            </a:extLst>
          </p:cNvPr>
          <p:cNvSpPr>
            <a:spLocks noGrp="1"/>
          </p:cNvSpPr>
          <p:nvPr>
            <p:ph idx="1"/>
          </p:nvPr>
        </p:nvSpPr>
        <p:spPr>
          <a:xfrm>
            <a:off x="648931" y="1840089"/>
            <a:ext cx="5127029" cy="4696178"/>
          </a:xfrm>
        </p:spPr>
        <p:txBody>
          <a:bodyPr>
            <a:normAutofit lnSpcReduction="10000"/>
          </a:bodyPr>
          <a:lstStyle/>
          <a:p>
            <a:r>
              <a:rPr lang="en-US" sz="2600" dirty="0"/>
              <a:t>Modeled protein with a Gaussian Mixture Model</a:t>
            </a:r>
          </a:p>
          <a:p>
            <a:r>
              <a:rPr lang="en-US" sz="2600" dirty="0"/>
              <a:t>Pros:</a:t>
            </a:r>
          </a:p>
          <a:p>
            <a:pPr lvl="1"/>
            <a:r>
              <a:rPr lang="en-US" sz="2600" dirty="0"/>
              <a:t>Incorporates all of the data</a:t>
            </a:r>
          </a:p>
          <a:p>
            <a:pPr lvl="1"/>
            <a:r>
              <a:rPr lang="en-US" sz="2600" dirty="0"/>
              <a:t>Gives spatial covariance of the communities</a:t>
            </a:r>
          </a:p>
          <a:p>
            <a:pPr lvl="1"/>
            <a:r>
              <a:rPr lang="en-US" sz="2600" dirty="0"/>
              <a:t>Can use previous frame to initialize</a:t>
            </a:r>
          </a:p>
          <a:p>
            <a:r>
              <a:rPr lang="en-US" sz="2600" dirty="0"/>
              <a:t>Cons:</a:t>
            </a:r>
          </a:p>
          <a:p>
            <a:pPr lvl="1"/>
            <a:r>
              <a:rPr lang="en-US" sz="2600" dirty="0"/>
              <a:t>Higher processing time</a:t>
            </a:r>
          </a:p>
          <a:p>
            <a:pPr lvl="1"/>
            <a:r>
              <a:rPr lang="en-US" sz="2600" dirty="0"/>
              <a:t>Preprocessing steps require hyperparameters</a:t>
            </a:r>
          </a:p>
          <a:p>
            <a:pPr lvl="1"/>
            <a:endParaRPr lang="en-US" sz="2000" dirty="0"/>
          </a:p>
        </p:txBody>
      </p:sp>
      <p:pic>
        <p:nvPicPr>
          <p:cNvPr id="4" name="Picture 3">
            <a:extLst>
              <a:ext uri="{FF2B5EF4-FFF2-40B4-BE49-F238E27FC236}">
                <a16:creationId xmlns:a16="http://schemas.microsoft.com/office/drawing/2014/main" id="{D4C4FE33-7126-4AC5-94D3-4FBB66DD51E1}"/>
              </a:ext>
            </a:extLst>
          </p:cNvPr>
          <p:cNvPicPr>
            <a:picLocks noChangeAspect="1"/>
          </p:cNvPicPr>
          <p:nvPr/>
        </p:nvPicPr>
        <p:blipFill rotWithShape="1">
          <a:blip r:embed="rId3"/>
          <a:srcRect r="2" b="1866"/>
          <a:stretch/>
        </p:blipFill>
        <p:spPr>
          <a:xfrm>
            <a:off x="6297324" y="383990"/>
            <a:ext cx="5127031" cy="5762809"/>
          </a:xfrm>
          <a:prstGeom prst="rect">
            <a:avLst/>
          </a:prstGeom>
          <a:effectLst/>
        </p:spPr>
      </p:pic>
    </p:spTree>
    <p:extLst>
      <p:ext uri="{BB962C8B-B14F-4D97-AF65-F5344CB8AC3E}">
        <p14:creationId xmlns:p14="http://schemas.microsoft.com/office/powerpoint/2010/main" val="169288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4533-68A4-4CCF-8398-AF9F39EA64A9}"/>
              </a:ext>
            </a:extLst>
          </p:cNvPr>
          <p:cNvSpPr>
            <a:spLocks noGrp="1"/>
          </p:cNvSpPr>
          <p:nvPr>
            <p:ph type="title"/>
          </p:nvPr>
        </p:nvSpPr>
        <p:spPr>
          <a:xfrm>
            <a:off x="838200" y="365125"/>
            <a:ext cx="10515600" cy="1325563"/>
          </a:xfrm>
        </p:spPr>
        <p:txBody>
          <a:bodyPr>
            <a:normAutofit/>
          </a:bodyPr>
          <a:lstStyle/>
          <a:p>
            <a:r>
              <a:rPr lang="en-US" dirty="0"/>
              <a:t>Creating Edges</a:t>
            </a:r>
          </a:p>
        </p:txBody>
      </p:sp>
      <p:sp>
        <p:nvSpPr>
          <p:cNvPr id="3" name="Content Placeholder 2">
            <a:extLst>
              <a:ext uri="{FF2B5EF4-FFF2-40B4-BE49-F238E27FC236}">
                <a16:creationId xmlns:a16="http://schemas.microsoft.com/office/drawing/2014/main" id="{2DDEA3F9-8DC9-4ED5-9364-B5BB02D0C743}"/>
              </a:ext>
            </a:extLst>
          </p:cNvPr>
          <p:cNvSpPr>
            <a:spLocks noGrp="1"/>
          </p:cNvSpPr>
          <p:nvPr>
            <p:ph idx="1"/>
          </p:nvPr>
        </p:nvSpPr>
        <p:spPr>
          <a:xfrm>
            <a:off x="838199" y="1825624"/>
            <a:ext cx="5439937" cy="4887409"/>
          </a:xfrm>
        </p:spPr>
        <p:txBody>
          <a:bodyPr>
            <a:normAutofit lnSpcReduction="10000"/>
          </a:bodyPr>
          <a:lstStyle/>
          <a:p>
            <a:r>
              <a:rPr lang="en-US" sz="2000" dirty="0"/>
              <a:t>Initially used a radial-basis function with a manual threshold</a:t>
            </a:r>
          </a:p>
          <a:p>
            <a:pPr lvl="1"/>
            <a:r>
              <a:rPr lang="en-US" sz="2000" dirty="0"/>
              <a:t>Uses the Euclidean distance between two nodes</a:t>
            </a:r>
          </a:p>
          <a:p>
            <a:pPr lvl="1"/>
            <a:r>
              <a:rPr lang="en-US" sz="2000" dirty="0"/>
              <a:t>Didn’t take covariance into account when determining Neighborhood</a:t>
            </a:r>
          </a:p>
          <a:p>
            <a:r>
              <a:rPr lang="en-US" sz="2000" dirty="0"/>
              <a:t>Altered this method by using the covariance the direction of the connection to replace the manual threshold</a:t>
            </a:r>
          </a:p>
          <a:p>
            <a:pPr lvl="1"/>
            <a:r>
              <a:rPr lang="en-US" sz="2000" dirty="0"/>
              <a:t>More data-driven</a:t>
            </a:r>
          </a:p>
          <a:p>
            <a:pPr lvl="1"/>
            <a:r>
              <a:rPr lang="en-US" sz="2000" dirty="0"/>
              <a:t>Still induces sparsity</a:t>
            </a:r>
          </a:p>
          <a:p>
            <a:pPr lvl="1"/>
            <a:r>
              <a:rPr lang="en-US" sz="2000" dirty="0"/>
              <a:t>Accounts for directionality of components</a:t>
            </a:r>
          </a:p>
          <a:p>
            <a:r>
              <a:rPr lang="en-US" sz="2000" dirty="0"/>
              <a:t>Cons</a:t>
            </a:r>
            <a:endParaRPr lang="en-US" sz="2400" dirty="0"/>
          </a:p>
          <a:p>
            <a:pPr lvl="1"/>
            <a:r>
              <a:rPr lang="en-US" sz="2000" dirty="0"/>
              <a:t>Was overly dependent on distance</a:t>
            </a:r>
          </a:p>
          <a:p>
            <a:pPr lvl="1"/>
            <a:r>
              <a:rPr lang="en-US" sz="2000" dirty="0"/>
              <a:t>Point wise comparison</a:t>
            </a:r>
          </a:p>
        </p:txBody>
      </p:sp>
      <p:pic>
        <p:nvPicPr>
          <p:cNvPr id="5" name="Picture 4" descr="A picture containing indoor&#10;&#10;Description automatically generated">
            <a:extLst>
              <a:ext uri="{FF2B5EF4-FFF2-40B4-BE49-F238E27FC236}">
                <a16:creationId xmlns:a16="http://schemas.microsoft.com/office/drawing/2014/main" id="{DDCCE1F7-9708-4962-B755-7A6734BF0A79}"/>
              </a:ext>
            </a:extLst>
          </p:cNvPr>
          <p:cNvPicPr>
            <a:picLocks noChangeAspect="1"/>
          </p:cNvPicPr>
          <p:nvPr/>
        </p:nvPicPr>
        <p:blipFill rotWithShape="1">
          <a:blip r:embed="rId3">
            <a:extLst>
              <a:ext uri="{28A0092B-C50C-407E-A947-70E740481C1C}">
                <a14:useLocalDpi xmlns:a14="http://schemas.microsoft.com/office/drawing/2010/main" val="0"/>
              </a:ext>
            </a:extLst>
          </a:blip>
          <a:srcRect l="-986" t="-2" r="66150"/>
          <a:stretch/>
        </p:blipFill>
        <p:spPr>
          <a:xfrm>
            <a:off x="7048982" y="1522318"/>
            <a:ext cx="3363627" cy="4272681"/>
          </a:xfrm>
          <a:prstGeom prst="rect">
            <a:avLst/>
          </a:prstGeom>
        </p:spPr>
      </p:pic>
    </p:spTree>
    <p:extLst>
      <p:ext uri="{BB962C8B-B14F-4D97-AF65-F5344CB8AC3E}">
        <p14:creationId xmlns:p14="http://schemas.microsoft.com/office/powerpoint/2010/main" val="2955967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B1F46-6765-405A-B9C5-C8697005C112}"/>
              </a:ext>
            </a:extLst>
          </p:cNvPr>
          <p:cNvSpPr>
            <a:spLocks noGrp="1"/>
          </p:cNvSpPr>
          <p:nvPr>
            <p:ph type="title"/>
          </p:nvPr>
        </p:nvSpPr>
        <p:spPr>
          <a:xfrm>
            <a:off x="838200" y="365125"/>
            <a:ext cx="10515600" cy="1325563"/>
          </a:xfrm>
        </p:spPr>
        <p:txBody>
          <a:bodyPr>
            <a:normAutofit/>
          </a:bodyPr>
          <a:lstStyle/>
          <a:p>
            <a:r>
              <a:rPr lang="en-US" dirty="0"/>
              <a:t>Creating Edges</a:t>
            </a:r>
          </a:p>
        </p:txBody>
      </p:sp>
      <p:sp>
        <p:nvSpPr>
          <p:cNvPr id="3" name="Content Placeholder 2">
            <a:extLst>
              <a:ext uri="{FF2B5EF4-FFF2-40B4-BE49-F238E27FC236}">
                <a16:creationId xmlns:a16="http://schemas.microsoft.com/office/drawing/2014/main" id="{95E70718-4F95-4A9B-AB53-8B644CF58678}"/>
              </a:ext>
            </a:extLst>
          </p:cNvPr>
          <p:cNvSpPr>
            <a:spLocks noGrp="1"/>
          </p:cNvSpPr>
          <p:nvPr>
            <p:ph idx="1"/>
          </p:nvPr>
        </p:nvSpPr>
        <p:spPr>
          <a:xfrm>
            <a:off x="838200" y="1825625"/>
            <a:ext cx="4964289" cy="4351338"/>
          </a:xfrm>
        </p:spPr>
        <p:txBody>
          <a:bodyPr>
            <a:normAutofit/>
          </a:bodyPr>
          <a:lstStyle/>
          <a:p>
            <a:r>
              <a:rPr lang="en-US" sz="2400" dirty="0"/>
              <a:t>Moved towards a probability based metric</a:t>
            </a:r>
          </a:p>
          <a:p>
            <a:r>
              <a:rPr lang="en-US" sz="2400" dirty="0"/>
              <a:t>The weight of the connection between A and B is the probability of the mean of B in the distribution A.</a:t>
            </a:r>
          </a:p>
          <a:p>
            <a:r>
              <a:rPr lang="en-US" sz="2400" dirty="0"/>
              <a:t>Accounts for directionality in creating the weights</a:t>
            </a:r>
          </a:p>
          <a:p>
            <a:r>
              <a:rPr lang="en-US" sz="2400" dirty="0"/>
              <a:t>Created an Asymmetric graph</a:t>
            </a:r>
          </a:p>
          <a:p>
            <a:r>
              <a:rPr lang="en-US" sz="2400" dirty="0"/>
              <a:t>Only offered pointwise comparison</a:t>
            </a:r>
          </a:p>
        </p:txBody>
      </p:sp>
      <p:pic>
        <p:nvPicPr>
          <p:cNvPr id="4" name="Picture 3" descr="A picture containing indoor&#10;&#10;Description automatically generated">
            <a:extLst>
              <a:ext uri="{FF2B5EF4-FFF2-40B4-BE49-F238E27FC236}">
                <a16:creationId xmlns:a16="http://schemas.microsoft.com/office/drawing/2014/main" id="{5EF024B3-5CCF-4866-9777-3DE39DAF54E6}"/>
              </a:ext>
            </a:extLst>
          </p:cNvPr>
          <p:cNvPicPr>
            <a:picLocks noChangeAspect="1"/>
          </p:cNvPicPr>
          <p:nvPr/>
        </p:nvPicPr>
        <p:blipFill rotWithShape="1">
          <a:blip r:embed="rId3">
            <a:extLst>
              <a:ext uri="{28A0092B-C50C-407E-A947-70E740481C1C}">
                <a14:useLocalDpi xmlns:a14="http://schemas.microsoft.com/office/drawing/2010/main" val="0"/>
              </a:ext>
            </a:extLst>
          </a:blip>
          <a:srcRect l="65508" t="1382" r="-466" b="-1384"/>
          <a:stretch/>
        </p:blipFill>
        <p:spPr>
          <a:xfrm>
            <a:off x="6604000" y="1904281"/>
            <a:ext cx="3375378" cy="4272681"/>
          </a:xfrm>
          <a:prstGeom prst="rect">
            <a:avLst/>
          </a:prstGeom>
        </p:spPr>
      </p:pic>
    </p:spTree>
    <p:extLst>
      <p:ext uri="{BB962C8B-B14F-4D97-AF65-F5344CB8AC3E}">
        <p14:creationId xmlns:p14="http://schemas.microsoft.com/office/powerpoint/2010/main" val="2321770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5DDE-8E52-473B-BB94-68C5B56FB057}"/>
              </a:ext>
            </a:extLst>
          </p:cNvPr>
          <p:cNvSpPr>
            <a:spLocks noGrp="1"/>
          </p:cNvSpPr>
          <p:nvPr>
            <p:ph type="title"/>
          </p:nvPr>
        </p:nvSpPr>
        <p:spPr>
          <a:xfrm>
            <a:off x="838200" y="365125"/>
            <a:ext cx="10515600" cy="1325563"/>
          </a:xfrm>
        </p:spPr>
        <p:txBody>
          <a:bodyPr/>
          <a:lstStyle/>
          <a:p>
            <a:r>
              <a:rPr lang="en-US" dirty="0"/>
              <a:t>Creating Edges</a:t>
            </a:r>
          </a:p>
        </p:txBody>
      </p:sp>
      <p:sp>
        <p:nvSpPr>
          <p:cNvPr id="3" name="Content Placeholder 2">
            <a:extLst>
              <a:ext uri="{FF2B5EF4-FFF2-40B4-BE49-F238E27FC236}">
                <a16:creationId xmlns:a16="http://schemas.microsoft.com/office/drawing/2014/main" id="{E425E0FC-166A-4B38-B35A-E98F56EB2832}"/>
              </a:ext>
            </a:extLst>
          </p:cNvPr>
          <p:cNvSpPr>
            <a:spLocks noGrp="1"/>
          </p:cNvSpPr>
          <p:nvPr>
            <p:ph idx="1"/>
          </p:nvPr>
        </p:nvSpPr>
        <p:spPr>
          <a:xfrm>
            <a:off x="838200" y="1825625"/>
            <a:ext cx="5533508" cy="4351338"/>
          </a:xfrm>
        </p:spPr>
        <p:txBody>
          <a:bodyPr/>
          <a:lstStyle/>
          <a:p>
            <a:r>
              <a:rPr lang="en-US" dirty="0"/>
              <a:t>Applies divergence metrics as affinity</a:t>
            </a:r>
          </a:p>
          <a:p>
            <a:pPr lvl="1"/>
            <a:r>
              <a:rPr lang="en-US" dirty="0" err="1"/>
              <a:t>Kullback-Leibler</a:t>
            </a:r>
            <a:r>
              <a:rPr lang="en-US" dirty="0"/>
              <a:t> (KL) divergence</a:t>
            </a:r>
          </a:p>
          <a:p>
            <a:pPr lvl="1"/>
            <a:r>
              <a:rPr lang="en-US" dirty="0"/>
              <a:t>Jensen-Shannon (JS) divergence</a:t>
            </a:r>
          </a:p>
          <a:p>
            <a:r>
              <a:rPr lang="en-US" dirty="0"/>
              <a:t>Takes full gaussian distribution into account</a:t>
            </a:r>
          </a:p>
          <a:p>
            <a:r>
              <a:rPr lang="en-US" dirty="0"/>
              <a:t>Allows for both asymmetric and symmetric affinities</a:t>
            </a:r>
          </a:p>
          <a:p>
            <a:pPr marL="0" indent="0">
              <a:buNone/>
            </a:pPr>
            <a:endParaRPr lang="en-US" dirty="0"/>
          </a:p>
        </p:txBody>
      </p:sp>
      <p:pic>
        <p:nvPicPr>
          <p:cNvPr id="3075" name="Picture 3">
            <a:extLst>
              <a:ext uri="{FF2B5EF4-FFF2-40B4-BE49-F238E27FC236}">
                <a16:creationId xmlns:a16="http://schemas.microsoft.com/office/drawing/2014/main" id="{2F94EAD6-4BCB-47F5-A37F-F6C6838FA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65" t="27271" r="34825" b="10685"/>
          <a:stretch/>
        </p:blipFill>
        <p:spPr bwMode="auto">
          <a:xfrm>
            <a:off x="6371708" y="1825625"/>
            <a:ext cx="4982092"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3885E77F-FC6A-4C56-AC21-E16A129402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82" r="45762" b="9905"/>
          <a:stretch/>
        </p:blipFill>
        <p:spPr bwMode="auto">
          <a:xfrm>
            <a:off x="6505898" y="2973387"/>
            <a:ext cx="5566099" cy="75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B9FE3D2C-DF41-4A4B-8D97-82F51ED7DA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21" r="15135" b="9071"/>
          <a:stretch/>
        </p:blipFill>
        <p:spPr bwMode="auto">
          <a:xfrm>
            <a:off x="8457600" y="3732697"/>
            <a:ext cx="3614397" cy="84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73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70985-91AC-4121-AB38-BEE0935898C3}"/>
              </a:ext>
            </a:extLst>
          </p:cNvPr>
          <p:cNvSpPr>
            <a:spLocks noGrp="1"/>
          </p:cNvSpPr>
          <p:nvPr>
            <p:ph type="title"/>
          </p:nvPr>
        </p:nvSpPr>
        <p:spPr>
          <a:xfrm>
            <a:off x="838200" y="811161"/>
            <a:ext cx="3335594" cy="5403370"/>
          </a:xfrm>
        </p:spPr>
        <p:txBody>
          <a:bodyPr>
            <a:normAutofit/>
          </a:bodyPr>
          <a:lstStyle/>
          <a:p>
            <a:pPr algn="ctr"/>
            <a:r>
              <a:rPr lang="en-US" dirty="0">
                <a:solidFill>
                  <a:srgbClr val="FFFFFF"/>
                </a:solidFill>
              </a:rPr>
              <a:t>Network Analysis</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E979DC9-657C-4A90-AFC7-883FB67FC2A6}"/>
              </a:ext>
            </a:extLst>
          </p:cNvPr>
          <p:cNvGraphicFramePr>
            <a:graphicFrameLocks noGrp="1"/>
          </p:cNvGraphicFramePr>
          <p:nvPr>
            <p:ph idx="1"/>
            <p:extLst>
              <p:ext uri="{D42A27DB-BD31-4B8C-83A1-F6EECF244321}">
                <p14:modId xmlns:p14="http://schemas.microsoft.com/office/powerpoint/2010/main" val="1553856541"/>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445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DF0C-AC9A-45FF-BDEB-AF9DA7CCE6AE}"/>
              </a:ext>
            </a:extLst>
          </p:cNvPr>
          <p:cNvSpPr>
            <a:spLocks noGrp="1"/>
          </p:cNvSpPr>
          <p:nvPr>
            <p:ph type="title"/>
          </p:nvPr>
        </p:nvSpPr>
        <p:spPr/>
        <p:txBody>
          <a:bodyPr/>
          <a:lstStyle/>
          <a:p>
            <a:r>
              <a:rPr lang="en-US" dirty="0"/>
              <a:t>Affinity Distribution</a:t>
            </a:r>
          </a:p>
        </p:txBody>
      </p:sp>
      <p:sp>
        <p:nvSpPr>
          <p:cNvPr id="3" name="Content Placeholder 2">
            <a:extLst>
              <a:ext uri="{FF2B5EF4-FFF2-40B4-BE49-F238E27FC236}">
                <a16:creationId xmlns:a16="http://schemas.microsoft.com/office/drawing/2014/main" id="{BB6392C5-741A-4B82-9744-535CC1951E41}"/>
              </a:ext>
            </a:extLst>
          </p:cNvPr>
          <p:cNvSpPr>
            <a:spLocks noGrp="1"/>
          </p:cNvSpPr>
          <p:nvPr>
            <p:ph idx="1"/>
          </p:nvPr>
        </p:nvSpPr>
        <p:spPr>
          <a:xfrm>
            <a:off x="589845" y="1825625"/>
            <a:ext cx="3632200" cy="4351338"/>
          </a:xfrm>
        </p:spPr>
        <p:txBody>
          <a:bodyPr/>
          <a:lstStyle/>
          <a:p>
            <a:r>
              <a:rPr lang="en-US" dirty="0"/>
              <a:t>Distribution of affinities over time between Wild type (top) and LLO (bottom)</a:t>
            </a:r>
          </a:p>
          <a:p>
            <a:r>
              <a:rPr lang="en-US" dirty="0"/>
              <a:t>Using probability based affinities</a:t>
            </a:r>
          </a:p>
          <a:p>
            <a:r>
              <a:rPr lang="en-US" dirty="0"/>
              <a:t>Negative log of the affinity</a:t>
            </a:r>
          </a:p>
        </p:txBody>
      </p:sp>
      <p:pic>
        <p:nvPicPr>
          <p:cNvPr id="8" name="Picture 7">
            <a:extLst>
              <a:ext uri="{FF2B5EF4-FFF2-40B4-BE49-F238E27FC236}">
                <a16:creationId xmlns:a16="http://schemas.microsoft.com/office/drawing/2014/main" id="{658E5EE6-0CA3-4D69-B2AD-826544331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315" y="1690688"/>
            <a:ext cx="8139284" cy="4262077"/>
          </a:xfrm>
          <a:prstGeom prst="rect">
            <a:avLst/>
          </a:prstGeom>
        </p:spPr>
      </p:pic>
    </p:spTree>
    <p:extLst>
      <p:ext uri="{BB962C8B-B14F-4D97-AF65-F5344CB8AC3E}">
        <p14:creationId xmlns:p14="http://schemas.microsoft.com/office/powerpoint/2010/main" val="195250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70985-91AC-4121-AB38-BEE0935898C3}"/>
              </a:ext>
            </a:extLst>
          </p:cNvPr>
          <p:cNvSpPr>
            <a:spLocks noGrp="1"/>
          </p:cNvSpPr>
          <p:nvPr>
            <p:ph type="title"/>
          </p:nvPr>
        </p:nvSpPr>
        <p:spPr>
          <a:xfrm>
            <a:off x="838200" y="811161"/>
            <a:ext cx="3335594" cy="5403370"/>
          </a:xfrm>
        </p:spPr>
        <p:txBody>
          <a:bodyPr>
            <a:normAutofit/>
          </a:bodyPr>
          <a:lstStyle/>
          <a:p>
            <a:r>
              <a:rPr lang="en-US" dirty="0">
                <a:solidFill>
                  <a:srgbClr val="FFFFFF"/>
                </a:solidFill>
              </a:rPr>
              <a:t>Outline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E979DC9-657C-4A90-AFC7-883FB67FC2A6}"/>
              </a:ext>
            </a:extLst>
          </p:cNvPr>
          <p:cNvGraphicFramePr>
            <a:graphicFrameLocks noGrp="1"/>
          </p:cNvGraphicFramePr>
          <p:nvPr>
            <p:ph idx="1"/>
            <p:extLst>
              <p:ext uri="{D42A27DB-BD31-4B8C-83A1-F6EECF244321}">
                <p14:modId xmlns:p14="http://schemas.microsoft.com/office/powerpoint/2010/main" val="299367030"/>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5099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5F64-25BF-448B-8883-7864E8337317}"/>
              </a:ext>
            </a:extLst>
          </p:cNvPr>
          <p:cNvSpPr>
            <a:spLocks noGrp="1"/>
          </p:cNvSpPr>
          <p:nvPr>
            <p:ph type="title"/>
          </p:nvPr>
        </p:nvSpPr>
        <p:spPr/>
        <p:txBody>
          <a:bodyPr/>
          <a:lstStyle/>
          <a:p>
            <a:r>
              <a:rPr lang="en-US" dirty="0"/>
              <a:t>Spectral Decomposition</a:t>
            </a:r>
          </a:p>
        </p:txBody>
      </p:sp>
      <p:sp>
        <p:nvSpPr>
          <p:cNvPr id="3" name="Content Placeholder 2">
            <a:extLst>
              <a:ext uri="{FF2B5EF4-FFF2-40B4-BE49-F238E27FC236}">
                <a16:creationId xmlns:a16="http://schemas.microsoft.com/office/drawing/2014/main" id="{C2528DA5-E44F-48AD-B9DC-8EDFCFC77CE4}"/>
              </a:ext>
            </a:extLst>
          </p:cNvPr>
          <p:cNvSpPr>
            <a:spLocks noGrp="1"/>
          </p:cNvSpPr>
          <p:nvPr>
            <p:ph idx="1"/>
          </p:nvPr>
        </p:nvSpPr>
        <p:spPr/>
        <p:txBody>
          <a:bodyPr/>
          <a:lstStyle/>
          <a:p>
            <a:r>
              <a:rPr lang="en-US" dirty="0"/>
              <a:t>Apply a heat kernel to convert JS divergence to similarities</a:t>
            </a:r>
          </a:p>
          <a:p>
            <a:r>
              <a:rPr lang="en-US" dirty="0"/>
              <a:t>Create a graph Laplacian from similarity matrix</a:t>
            </a:r>
          </a:p>
          <a:p>
            <a:r>
              <a:rPr lang="en-US" dirty="0"/>
              <a:t>Use Spectral Decomposition to factor the Laplacian</a:t>
            </a:r>
          </a:p>
          <a:p>
            <a:r>
              <a:rPr lang="en-US" dirty="0"/>
              <a:t>Viewed Eigenvalues over time</a:t>
            </a:r>
          </a:p>
        </p:txBody>
      </p:sp>
      <p:pic>
        <p:nvPicPr>
          <p:cNvPr id="7" name="Picture 6" descr="A picture containing screenshot&#10;&#10;Description automatically generated">
            <a:extLst>
              <a:ext uri="{FF2B5EF4-FFF2-40B4-BE49-F238E27FC236}">
                <a16:creationId xmlns:a16="http://schemas.microsoft.com/office/drawing/2014/main" id="{6E664E62-6CBB-49A7-9589-51EA7EA83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659" y="4002131"/>
            <a:ext cx="11134682" cy="2662855"/>
          </a:xfrm>
          <a:prstGeom prst="rect">
            <a:avLst/>
          </a:prstGeom>
        </p:spPr>
      </p:pic>
      <p:pic>
        <p:nvPicPr>
          <p:cNvPr id="10" name="Picture 9" descr="A picture containing screenshot&#10;&#10;Description automatically generated">
            <a:extLst>
              <a:ext uri="{FF2B5EF4-FFF2-40B4-BE49-F238E27FC236}">
                <a16:creationId xmlns:a16="http://schemas.microsoft.com/office/drawing/2014/main" id="{31087384-2C78-4A42-8F48-0BB9F3A16556}"/>
              </a:ext>
            </a:extLst>
          </p:cNvPr>
          <p:cNvPicPr>
            <a:picLocks noChangeAspect="1"/>
          </p:cNvPicPr>
          <p:nvPr/>
        </p:nvPicPr>
        <p:blipFill rotWithShape="1">
          <a:blip r:embed="rId4">
            <a:extLst>
              <a:ext uri="{28A0092B-C50C-407E-A947-70E740481C1C}">
                <a14:useLocalDpi xmlns:a14="http://schemas.microsoft.com/office/drawing/2010/main" val="0"/>
              </a:ext>
            </a:extLst>
          </a:blip>
          <a:srcRect l="8026" t="11769" r="8867" b="4230"/>
          <a:stretch/>
        </p:blipFill>
        <p:spPr>
          <a:xfrm>
            <a:off x="7898296" y="4417574"/>
            <a:ext cx="3765045" cy="2311232"/>
          </a:xfrm>
          <a:prstGeom prst="rect">
            <a:avLst/>
          </a:prstGeom>
        </p:spPr>
      </p:pic>
      <p:pic>
        <p:nvPicPr>
          <p:cNvPr id="11" name="Picture 10" descr="A close up of a map&#10;&#10;Description automatically generated">
            <a:extLst>
              <a:ext uri="{FF2B5EF4-FFF2-40B4-BE49-F238E27FC236}">
                <a16:creationId xmlns:a16="http://schemas.microsoft.com/office/drawing/2014/main" id="{1109B880-6AEE-4BBC-B143-AFE7B1878E96}"/>
              </a:ext>
            </a:extLst>
          </p:cNvPr>
          <p:cNvPicPr>
            <a:picLocks noChangeAspect="1"/>
          </p:cNvPicPr>
          <p:nvPr/>
        </p:nvPicPr>
        <p:blipFill rotWithShape="1">
          <a:blip r:embed="rId5">
            <a:extLst>
              <a:ext uri="{28A0092B-C50C-407E-A947-70E740481C1C}">
                <a14:useLocalDpi xmlns:a14="http://schemas.microsoft.com/office/drawing/2010/main" val="0"/>
              </a:ext>
            </a:extLst>
          </a:blip>
          <a:srcRect l="6420" t="11205" r="8109" b="6480"/>
          <a:stretch/>
        </p:blipFill>
        <p:spPr>
          <a:xfrm>
            <a:off x="4293705" y="4386470"/>
            <a:ext cx="3617843" cy="2278516"/>
          </a:xfrm>
          <a:prstGeom prst="rect">
            <a:avLst/>
          </a:prstGeom>
        </p:spPr>
      </p:pic>
      <p:pic>
        <p:nvPicPr>
          <p:cNvPr id="13" name="Picture 12" descr="A close up of text on a white background&#10;&#10;Description automatically generated">
            <a:extLst>
              <a:ext uri="{FF2B5EF4-FFF2-40B4-BE49-F238E27FC236}">
                <a16:creationId xmlns:a16="http://schemas.microsoft.com/office/drawing/2014/main" id="{515D144A-ECF8-4BB0-B26B-3718E3A7CE35}"/>
              </a:ext>
            </a:extLst>
          </p:cNvPr>
          <p:cNvPicPr>
            <a:picLocks noChangeAspect="1"/>
          </p:cNvPicPr>
          <p:nvPr/>
        </p:nvPicPr>
        <p:blipFill rotWithShape="1">
          <a:blip r:embed="rId6">
            <a:extLst>
              <a:ext uri="{28A0092B-C50C-407E-A947-70E740481C1C}">
                <a14:useLocalDpi xmlns:a14="http://schemas.microsoft.com/office/drawing/2010/main" val="0"/>
              </a:ext>
            </a:extLst>
          </a:blip>
          <a:srcRect t="11343" r="7870"/>
          <a:stretch/>
        </p:blipFill>
        <p:spPr>
          <a:xfrm>
            <a:off x="278296" y="4386470"/>
            <a:ext cx="4015410" cy="2471530"/>
          </a:xfrm>
          <a:prstGeom prst="rect">
            <a:avLst/>
          </a:prstGeom>
        </p:spPr>
      </p:pic>
    </p:spTree>
    <p:extLst>
      <p:ext uri="{BB962C8B-B14F-4D97-AF65-F5344CB8AC3E}">
        <p14:creationId xmlns:p14="http://schemas.microsoft.com/office/powerpoint/2010/main" val="2899121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D70985-91AC-4121-AB38-BEE0935898C3}"/>
              </a:ext>
            </a:extLst>
          </p:cNvPr>
          <p:cNvSpPr>
            <a:spLocks noGrp="1"/>
          </p:cNvSpPr>
          <p:nvPr>
            <p:ph type="title"/>
          </p:nvPr>
        </p:nvSpPr>
        <p:spPr>
          <a:xfrm>
            <a:off x="838200" y="811161"/>
            <a:ext cx="3335594" cy="5403370"/>
          </a:xfrm>
        </p:spPr>
        <p:txBody>
          <a:bodyPr>
            <a:normAutofit/>
          </a:bodyPr>
          <a:lstStyle/>
          <a:p>
            <a:pPr algn="ctr"/>
            <a:r>
              <a:rPr lang="en-US" dirty="0">
                <a:solidFill>
                  <a:srgbClr val="FFFFFF"/>
                </a:solidFill>
              </a:rPr>
              <a:t>Conclusion/</a:t>
            </a:r>
            <a:br>
              <a:rPr lang="en-US" dirty="0">
                <a:solidFill>
                  <a:srgbClr val="FFFFFF"/>
                </a:solidFill>
              </a:rPr>
            </a:br>
            <a:r>
              <a:rPr lang="en-US" dirty="0">
                <a:solidFill>
                  <a:srgbClr val="FFFFFF"/>
                </a:solidFill>
              </a:rPr>
              <a:t>Next Steps</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E979DC9-657C-4A90-AFC7-883FB67FC2A6}"/>
              </a:ext>
            </a:extLst>
          </p:cNvPr>
          <p:cNvGraphicFramePr>
            <a:graphicFrameLocks noGrp="1"/>
          </p:cNvGraphicFramePr>
          <p:nvPr>
            <p:ph idx="1"/>
            <p:extLst>
              <p:ext uri="{D42A27DB-BD31-4B8C-83A1-F6EECF244321}">
                <p14:modId xmlns:p14="http://schemas.microsoft.com/office/powerpoint/2010/main" val="3090950087"/>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332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8915-F2DD-4BD6-A531-B4A4D534D4C0}"/>
              </a:ext>
            </a:extLst>
          </p:cNvPr>
          <p:cNvSpPr>
            <a:spLocks noGrp="1"/>
          </p:cNvSpPr>
          <p:nvPr>
            <p:ph type="title"/>
          </p:nvPr>
        </p:nvSpPr>
        <p:spPr/>
        <p:txBody>
          <a:bodyPr/>
          <a:lstStyle/>
          <a:p>
            <a:r>
              <a:rPr lang="en-US" dirty="0"/>
              <a:t>Model Limitations and Next Steps</a:t>
            </a:r>
          </a:p>
        </p:txBody>
      </p:sp>
      <p:sp>
        <p:nvSpPr>
          <p:cNvPr id="3" name="Content Placeholder 2">
            <a:extLst>
              <a:ext uri="{FF2B5EF4-FFF2-40B4-BE49-F238E27FC236}">
                <a16:creationId xmlns:a16="http://schemas.microsoft.com/office/drawing/2014/main" id="{07E4A462-B7B5-4473-8963-CC158847E849}"/>
              </a:ext>
            </a:extLst>
          </p:cNvPr>
          <p:cNvSpPr>
            <a:spLocks noGrp="1"/>
          </p:cNvSpPr>
          <p:nvPr>
            <p:ph idx="1"/>
          </p:nvPr>
        </p:nvSpPr>
        <p:spPr>
          <a:xfrm>
            <a:off x="838200" y="1825624"/>
            <a:ext cx="5867400" cy="4925131"/>
          </a:xfrm>
        </p:spPr>
        <p:txBody>
          <a:bodyPr>
            <a:normAutofit/>
          </a:bodyPr>
          <a:lstStyle/>
          <a:p>
            <a:r>
              <a:rPr lang="en-US" dirty="0"/>
              <a:t>Next steps in analysis</a:t>
            </a:r>
          </a:p>
          <a:p>
            <a:pPr lvl="1"/>
            <a:r>
              <a:rPr lang="en-US" dirty="0"/>
              <a:t>Laplacian Gradients</a:t>
            </a:r>
          </a:p>
          <a:p>
            <a:pPr lvl="1"/>
            <a:r>
              <a:rPr lang="en-US" dirty="0"/>
              <a:t>Clustering Eigenvalue changes</a:t>
            </a:r>
          </a:p>
          <a:p>
            <a:pPr lvl="1"/>
            <a:r>
              <a:rPr lang="en-US" dirty="0"/>
              <a:t>Look into Connectivity, cliques, and other classic graph metrics</a:t>
            </a:r>
          </a:p>
          <a:p>
            <a:r>
              <a:rPr lang="en-US" dirty="0"/>
              <a:t>Model limitations and future improvements</a:t>
            </a:r>
          </a:p>
          <a:p>
            <a:pPr lvl="1"/>
            <a:r>
              <a:rPr lang="en-US" dirty="0"/>
              <a:t>Incorporate a uniform component to account for background noise</a:t>
            </a:r>
          </a:p>
          <a:p>
            <a:pPr lvl="1"/>
            <a:r>
              <a:rPr lang="en-US" dirty="0"/>
              <a:t>Combat node collapse in LLO data</a:t>
            </a:r>
          </a:p>
          <a:p>
            <a:pPr lvl="1"/>
            <a:r>
              <a:rPr lang="en-US" dirty="0"/>
              <a:t>Incorporate dynamic node quantity</a:t>
            </a:r>
          </a:p>
          <a:p>
            <a:pPr lvl="1"/>
            <a:r>
              <a:rPr lang="en-US" dirty="0"/>
              <a:t>Fully automated segmentation</a:t>
            </a:r>
          </a:p>
        </p:txBody>
      </p:sp>
      <p:pic>
        <p:nvPicPr>
          <p:cNvPr id="5" name="Picture 4" descr="A screenshot of a social media post&#10;&#10;Description automatically generated">
            <a:extLst>
              <a:ext uri="{FF2B5EF4-FFF2-40B4-BE49-F238E27FC236}">
                <a16:creationId xmlns:a16="http://schemas.microsoft.com/office/drawing/2014/main" id="{80AE4193-C3F6-4DA6-A18E-0D2B78A24007}"/>
              </a:ext>
            </a:extLst>
          </p:cNvPr>
          <p:cNvPicPr>
            <a:picLocks noChangeAspect="1"/>
          </p:cNvPicPr>
          <p:nvPr/>
        </p:nvPicPr>
        <p:blipFill rotWithShape="1">
          <a:blip r:embed="rId3">
            <a:extLst>
              <a:ext uri="{28A0092B-C50C-407E-A947-70E740481C1C}">
                <a14:useLocalDpi xmlns:a14="http://schemas.microsoft.com/office/drawing/2010/main" val="0"/>
              </a:ext>
            </a:extLst>
          </a:blip>
          <a:srcRect t="8063"/>
          <a:stretch/>
        </p:blipFill>
        <p:spPr>
          <a:xfrm>
            <a:off x="6579479" y="2321983"/>
            <a:ext cx="4664253" cy="3358621"/>
          </a:xfrm>
          <a:prstGeom prst="rect">
            <a:avLst/>
          </a:prstGeom>
        </p:spPr>
      </p:pic>
    </p:spTree>
    <p:extLst>
      <p:ext uri="{BB962C8B-B14F-4D97-AF65-F5344CB8AC3E}">
        <p14:creationId xmlns:p14="http://schemas.microsoft.com/office/powerpoint/2010/main" val="1472062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10;&#10;Description automatically generated">
            <a:extLst>
              <a:ext uri="{FF2B5EF4-FFF2-40B4-BE49-F238E27FC236}">
                <a16:creationId xmlns:a16="http://schemas.microsoft.com/office/drawing/2014/main" id="{81027E1F-D486-4EA8-9CBA-451D2313696F}"/>
              </a:ext>
            </a:extLst>
          </p:cNvPr>
          <p:cNvPicPr>
            <a:picLocks noChangeAspect="1"/>
          </p:cNvPicPr>
          <p:nvPr/>
        </p:nvPicPr>
        <p:blipFill rotWithShape="1">
          <a:blip r:embed="rId3">
            <a:extLst>
              <a:ext uri="{28A0092B-C50C-407E-A947-70E740481C1C}">
                <a14:useLocalDpi xmlns:a14="http://schemas.microsoft.com/office/drawing/2010/main" val="0"/>
              </a:ext>
            </a:extLst>
          </a:blip>
          <a:srcRect l="66209"/>
          <a:stretch/>
        </p:blipFill>
        <p:spPr>
          <a:xfrm>
            <a:off x="9017009" y="3605567"/>
            <a:ext cx="2241866" cy="2936256"/>
          </a:xfrm>
          <a:prstGeom prst="rect">
            <a:avLst/>
          </a:prstGeom>
        </p:spPr>
      </p:pic>
      <p:pic>
        <p:nvPicPr>
          <p:cNvPr id="11" name="Picture 10" descr="A star filled sky&#10;&#10;Description automatically generated">
            <a:extLst>
              <a:ext uri="{FF2B5EF4-FFF2-40B4-BE49-F238E27FC236}">
                <a16:creationId xmlns:a16="http://schemas.microsoft.com/office/drawing/2014/main" id="{585150EE-C496-41F5-ACF6-15508C01C0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895" y="3543550"/>
            <a:ext cx="3060290" cy="3060290"/>
          </a:xfrm>
          <a:prstGeom prst="rect">
            <a:avLst/>
          </a:prstGeom>
        </p:spPr>
      </p:pic>
      <p:pic>
        <p:nvPicPr>
          <p:cNvPr id="12" name="Picture 11" descr="A star filled sky&#10;&#10;Description automatically generated">
            <a:extLst>
              <a:ext uri="{FF2B5EF4-FFF2-40B4-BE49-F238E27FC236}">
                <a16:creationId xmlns:a16="http://schemas.microsoft.com/office/drawing/2014/main" id="{15C85582-23D4-47B7-AC7F-53F1E5399358}"/>
              </a:ext>
            </a:extLst>
          </p:cNvPr>
          <p:cNvPicPr>
            <a:picLocks noChangeAspect="1"/>
          </p:cNvPicPr>
          <p:nvPr/>
        </p:nvPicPr>
        <p:blipFill rotWithShape="1">
          <a:blip r:embed="rId4">
            <a:extLst>
              <a:ext uri="{28A0092B-C50C-407E-A947-70E740481C1C}">
                <a14:useLocalDpi xmlns:a14="http://schemas.microsoft.com/office/drawing/2010/main" val="0"/>
              </a:ext>
            </a:extLst>
          </a:blip>
          <a:srcRect t="47623" r="58560"/>
          <a:stretch/>
        </p:blipFill>
        <p:spPr>
          <a:xfrm>
            <a:off x="5277615" y="3656904"/>
            <a:ext cx="2241866" cy="2833581"/>
          </a:xfrm>
          <a:prstGeom prst="rect">
            <a:avLst/>
          </a:prstGeom>
        </p:spPr>
      </p:pic>
      <p:cxnSp>
        <p:nvCxnSpPr>
          <p:cNvPr id="14" name="Straight Arrow Connector 13">
            <a:extLst>
              <a:ext uri="{FF2B5EF4-FFF2-40B4-BE49-F238E27FC236}">
                <a16:creationId xmlns:a16="http://schemas.microsoft.com/office/drawing/2014/main" id="{C4B52071-324D-4654-8A6C-01C098C3CFE4}"/>
              </a:ext>
            </a:extLst>
          </p:cNvPr>
          <p:cNvCxnSpPr>
            <a:cxnSpLocks/>
            <a:stCxn id="11" idx="3"/>
            <a:endCxn id="12" idx="1"/>
          </p:cNvCxnSpPr>
          <p:nvPr/>
        </p:nvCxnSpPr>
        <p:spPr>
          <a:xfrm>
            <a:off x="3955185" y="5073695"/>
            <a:ext cx="1322430"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07FE3016-98BB-451B-ADB2-F6D27982AB9A}"/>
              </a:ext>
            </a:extLst>
          </p:cNvPr>
          <p:cNvCxnSpPr>
            <a:cxnSpLocks/>
            <a:stCxn id="12" idx="3"/>
            <a:endCxn id="7" idx="1"/>
          </p:cNvCxnSpPr>
          <p:nvPr/>
        </p:nvCxnSpPr>
        <p:spPr>
          <a:xfrm>
            <a:off x="7519481" y="5073695"/>
            <a:ext cx="1497528"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TextBox 29">
            <a:extLst>
              <a:ext uri="{FF2B5EF4-FFF2-40B4-BE49-F238E27FC236}">
                <a16:creationId xmlns:a16="http://schemas.microsoft.com/office/drawing/2014/main" id="{23401CFA-BC06-4236-B14D-465E1FD08D81}"/>
              </a:ext>
            </a:extLst>
          </p:cNvPr>
          <p:cNvSpPr txBox="1"/>
          <p:nvPr/>
        </p:nvSpPr>
        <p:spPr>
          <a:xfrm>
            <a:off x="894895" y="382012"/>
            <a:ext cx="9883303" cy="3046988"/>
          </a:xfrm>
          <a:prstGeom prst="rect">
            <a:avLst/>
          </a:prstGeom>
          <a:noFill/>
        </p:spPr>
        <p:txBody>
          <a:bodyPr wrap="square" rtlCol="0">
            <a:spAutoFit/>
          </a:bodyPr>
          <a:lstStyle/>
          <a:p>
            <a:r>
              <a:rPr lang="en-US" sz="4800" dirty="0"/>
              <a:t>Conclusion</a:t>
            </a:r>
          </a:p>
          <a:p>
            <a:pPr marL="342900" indent="-342900">
              <a:buFont typeface="Arial" panose="020B0604020202020204" pitchFamily="34" charset="0"/>
              <a:buChar char="•"/>
            </a:pPr>
            <a:r>
              <a:rPr lang="en-US" sz="2400" dirty="0"/>
              <a:t>We have presented a pipeline for producing quantitative models of diffuse subcellular protein structure</a:t>
            </a:r>
          </a:p>
          <a:p>
            <a:pPr marL="342900" indent="-342900">
              <a:buFont typeface="Arial" panose="020B0604020202020204" pitchFamily="34" charset="0"/>
              <a:buChar char="•"/>
            </a:pPr>
            <a:r>
              <a:rPr lang="en-US" sz="2400" dirty="0"/>
              <a:t>We have shown how this model can evolve overtime to account for changing morphologies</a:t>
            </a:r>
          </a:p>
          <a:p>
            <a:pPr marL="342900" indent="-342900">
              <a:buFont typeface="Arial" panose="020B0604020202020204" pitchFamily="34" charset="0"/>
              <a:buChar char="•"/>
            </a:pPr>
            <a:r>
              <a:rPr lang="en-US" sz="2400" dirty="0"/>
              <a:t>We have shown how the properties of the network can be interpreted to provide biological insights</a:t>
            </a:r>
          </a:p>
        </p:txBody>
      </p:sp>
    </p:spTree>
    <p:extLst>
      <p:ext uri="{BB962C8B-B14F-4D97-AF65-F5344CB8AC3E}">
        <p14:creationId xmlns:p14="http://schemas.microsoft.com/office/powerpoint/2010/main" val="341540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329B-A8B1-4DCA-BFAD-9563BA02AC0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40F3A55-3BE1-4BFA-96AE-A617E7C040C9}"/>
              </a:ext>
            </a:extLst>
          </p:cNvPr>
          <p:cNvSpPr>
            <a:spLocks noGrp="1"/>
          </p:cNvSpPr>
          <p:nvPr>
            <p:ph idx="1"/>
          </p:nvPr>
        </p:nvSpPr>
        <p:spPr/>
        <p:txBody>
          <a:bodyPr>
            <a:normAutofit/>
          </a:bodyPr>
          <a:lstStyle/>
          <a:p>
            <a:r>
              <a:rPr lang="en-US" dirty="0"/>
              <a:t>Acknowledgements</a:t>
            </a:r>
          </a:p>
          <a:p>
            <a:pPr lvl="1"/>
            <a:r>
              <a:rPr lang="en-US" dirty="0"/>
              <a:t>This project was supported in part by a grant from the National Science Foundation (#1458766)</a:t>
            </a:r>
          </a:p>
          <a:p>
            <a:pPr lvl="1"/>
            <a:r>
              <a:rPr lang="en-US" dirty="0"/>
              <a:t>I would like to thank </a:t>
            </a:r>
            <a:r>
              <a:rPr lang="en-US" dirty="0" err="1"/>
              <a:t>Mojtaba</a:t>
            </a:r>
            <a:r>
              <a:rPr lang="en-US" dirty="0"/>
              <a:t> </a:t>
            </a:r>
            <a:r>
              <a:rPr lang="en-US" dirty="0" err="1"/>
              <a:t>Fazli</a:t>
            </a:r>
            <a:r>
              <a:rPr lang="en-US" dirty="0"/>
              <a:t> and Shannon Quinn for their help and guidance on this project</a:t>
            </a:r>
          </a:p>
          <a:p>
            <a:pPr lvl="1"/>
            <a:r>
              <a:rPr lang="en-US" dirty="0"/>
              <a:t>I would also like to thank Allyson Loy, Barbara Reaves, Abigail Courtney, Chakra </a:t>
            </a:r>
            <a:r>
              <a:rPr lang="en-US" dirty="0" err="1"/>
              <a:t>Chennubhotla</a:t>
            </a:r>
            <a:r>
              <a:rPr lang="en-US" dirty="0"/>
              <a:t>, Fred Quinn, Brittany Dorsey, and </a:t>
            </a:r>
            <a:r>
              <a:rPr lang="en-US" dirty="0" err="1"/>
              <a:t>Chinasa</a:t>
            </a:r>
            <a:r>
              <a:rPr lang="en-US" dirty="0"/>
              <a:t> Okolo. Their work with the </a:t>
            </a:r>
            <a:r>
              <a:rPr lang="en-US" dirty="0" err="1"/>
              <a:t>Ornet</a:t>
            </a:r>
            <a:r>
              <a:rPr lang="en-US" dirty="0"/>
              <a:t> project has made my research possible</a:t>
            </a:r>
          </a:p>
          <a:p>
            <a:pPr marL="0" indent="0">
              <a:buNone/>
            </a:pPr>
            <a:endParaRPr lang="en-US" sz="1200" dirty="0"/>
          </a:p>
          <a:p>
            <a:pPr marL="0" indent="0">
              <a:buNone/>
            </a:pPr>
            <a:endParaRPr lang="en-US" sz="1400" dirty="0"/>
          </a:p>
        </p:txBody>
      </p:sp>
    </p:spTree>
    <p:extLst>
      <p:ext uri="{BB962C8B-B14F-4D97-AF65-F5344CB8AC3E}">
        <p14:creationId xmlns:p14="http://schemas.microsoft.com/office/powerpoint/2010/main" val="3414784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26B1-7F08-4BDF-AE18-C8144EEB9DD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800286-5719-479C-8C5F-E7C77DB8C817}"/>
              </a:ext>
            </a:extLst>
          </p:cNvPr>
          <p:cNvSpPr>
            <a:spLocks noGrp="1"/>
          </p:cNvSpPr>
          <p:nvPr>
            <p:ph idx="1"/>
          </p:nvPr>
        </p:nvSpPr>
        <p:spPr/>
        <p:txBody>
          <a:bodyPr/>
          <a:lstStyle/>
          <a:p>
            <a:pPr marL="0" lvl="0" indent="0">
              <a:buNone/>
            </a:pPr>
            <a:r>
              <a:rPr lang="en-US" sz="1600" dirty="0" err="1">
                <a:solidFill>
                  <a:prstClr val="black"/>
                </a:solidFill>
              </a:rPr>
              <a:t>Ljosa</a:t>
            </a:r>
            <a:r>
              <a:rPr lang="en-US" sz="1600" dirty="0">
                <a:solidFill>
                  <a:prstClr val="black"/>
                </a:solidFill>
              </a:rPr>
              <a:t> V, &amp; Carpenter A E (2009). Introduction to the quantitative analysis of </a:t>
            </a:r>
            <a:r>
              <a:rPr lang="en-US" sz="1600" dirty="0" err="1">
                <a:solidFill>
                  <a:prstClr val="black"/>
                </a:solidFill>
              </a:rPr>
              <a:t>twodimensional</a:t>
            </a:r>
            <a:r>
              <a:rPr lang="en-US" sz="1600" dirty="0">
                <a:solidFill>
                  <a:prstClr val="black"/>
                </a:solidFill>
              </a:rPr>
              <a:t> fluorescence microscopy images for cell-based screening. </a:t>
            </a:r>
            <a:r>
              <a:rPr lang="en-US" sz="1600" dirty="0" err="1">
                <a:solidFill>
                  <a:prstClr val="black"/>
                </a:solidFill>
              </a:rPr>
              <a:t>PLoS</a:t>
            </a:r>
            <a:r>
              <a:rPr lang="en-US" sz="1600" dirty="0">
                <a:solidFill>
                  <a:prstClr val="black"/>
                </a:solidFill>
              </a:rPr>
              <a:t> computational biology, 5(12), e1000603.</a:t>
            </a:r>
          </a:p>
          <a:p>
            <a:pPr marL="0" lvl="0" indent="0">
              <a:buNone/>
            </a:pPr>
            <a:r>
              <a:rPr lang="en-US" sz="1600" dirty="0" err="1">
                <a:solidFill>
                  <a:prstClr val="black"/>
                </a:solidFill>
              </a:rPr>
              <a:t>Maška</a:t>
            </a:r>
            <a:r>
              <a:rPr lang="en-US" sz="1600" dirty="0">
                <a:solidFill>
                  <a:prstClr val="black"/>
                </a:solidFill>
              </a:rPr>
              <a:t> M, Ulman V, […], Ortiz-de-</a:t>
            </a:r>
            <a:r>
              <a:rPr lang="en-US" sz="1600" dirty="0" err="1">
                <a:solidFill>
                  <a:prstClr val="black"/>
                </a:solidFill>
              </a:rPr>
              <a:t>Solorzano</a:t>
            </a:r>
            <a:r>
              <a:rPr lang="en-US" sz="1600" dirty="0">
                <a:solidFill>
                  <a:prstClr val="black"/>
                </a:solidFill>
              </a:rPr>
              <a:t> C. (2014) A benchmark for comparison of cell tracking algorithms, </a:t>
            </a:r>
            <a:r>
              <a:rPr lang="en-US" sz="1600" i="1" dirty="0">
                <a:solidFill>
                  <a:prstClr val="black"/>
                </a:solidFill>
              </a:rPr>
              <a:t>Bioinformatics</a:t>
            </a:r>
            <a:r>
              <a:rPr lang="en-US" sz="1600" dirty="0">
                <a:solidFill>
                  <a:prstClr val="black"/>
                </a:solidFill>
              </a:rPr>
              <a:t>, Volume 30, Issue 11, 1 June 2014, Pages 1609–1617, </a:t>
            </a:r>
            <a:r>
              <a:rPr lang="en-US" sz="1600" dirty="0">
                <a:solidFill>
                  <a:prstClr val="black"/>
                </a:solidFill>
                <a:hlinkClick r:id="rId2">
                  <a:extLst>
                    <a:ext uri="{A12FA001-AC4F-418D-AE19-62706E023703}">
                      <ahyp:hlinkClr xmlns:ahyp="http://schemas.microsoft.com/office/drawing/2018/hyperlinkcolor" val="tx"/>
                    </a:ext>
                  </a:extLst>
                </a:hlinkClick>
              </a:rPr>
              <a:t>https://doi.org/10.1093/bioinformatics/btu080</a:t>
            </a:r>
            <a:endParaRPr lang="en-US" sz="1600" dirty="0">
              <a:solidFill>
                <a:prstClr val="black"/>
              </a:solidFill>
            </a:endParaRPr>
          </a:p>
          <a:p>
            <a:pPr marL="0" lvl="0" indent="0">
              <a:buNone/>
            </a:pPr>
            <a:r>
              <a:rPr lang="en-US" sz="1600" dirty="0">
                <a:solidFill>
                  <a:prstClr val="black"/>
                </a:solidFill>
              </a:rPr>
              <a:t>Ulman V, </a:t>
            </a:r>
            <a:r>
              <a:rPr lang="en-US" sz="1600" dirty="0" err="1">
                <a:solidFill>
                  <a:prstClr val="black"/>
                </a:solidFill>
              </a:rPr>
              <a:t>Maška</a:t>
            </a:r>
            <a:r>
              <a:rPr lang="en-US" sz="1600" dirty="0">
                <a:solidFill>
                  <a:prstClr val="black"/>
                </a:solidFill>
              </a:rPr>
              <a:t> M, […] Ortiz-de-</a:t>
            </a:r>
            <a:r>
              <a:rPr lang="en-US" sz="1600" dirty="0" err="1">
                <a:solidFill>
                  <a:prstClr val="black"/>
                </a:solidFill>
              </a:rPr>
              <a:t>Solorzano</a:t>
            </a:r>
            <a:r>
              <a:rPr lang="en-US" sz="1600" dirty="0">
                <a:solidFill>
                  <a:prstClr val="black"/>
                </a:solidFill>
              </a:rPr>
              <a:t> C. (2017) An objective comparison of cell-tracking algorithms. </a:t>
            </a:r>
            <a:r>
              <a:rPr lang="en-US" sz="1600" i="1" dirty="0">
                <a:solidFill>
                  <a:prstClr val="black"/>
                </a:solidFill>
              </a:rPr>
              <a:t>Nature Methods </a:t>
            </a:r>
            <a:r>
              <a:rPr lang="en-US" sz="1600" dirty="0">
                <a:solidFill>
                  <a:prstClr val="black"/>
                </a:solidFill>
              </a:rPr>
              <a:t>14, 1141-1152</a:t>
            </a:r>
          </a:p>
          <a:p>
            <a:pPr marL="0" lvl="0" indent="0">
              <a:buNone/>
            </a:pPr>
            <a:r>
              <a:rPr lang="en-US" sz="1600" dirty="0">
                <a:solidFill>
                  <a:prstClr val="black"/>
                </a:solidFill>
              </a:rPr>
              <a:t>Chan F H Y, Lam F K, Zhu H. (1998). Adaptive Thresholding by Variational Method. </a:t>
            </a:r>
            <a:r>
              <a:rPr lang="en-US" sz="1600" i="1" dirty="0">
                <a:solidFill>
                  <a:prstClr val="black"/>
                </a:solidFill>
              </a:rPr>
              <a:t>IEEE Transactions on Image Processing, </a:t>
            </a:r>
            <a:r>
              <a:rPr lang="en-US" sz="1600" dirty="0">
                <a:solidFill>
                  <a:prstClr val="black"/>
                </a:solidFill>
              </a:rPr>
              <a:t>v. 7 n. 3, p. 468- 473</a:t>
            </a:r>
          </a:p>
          <a:p>
            <a:pPr marL="0" lvl="0" indent="0">
              <a:buNone/>
            </a:pPr>
            <a:r>
              <a:rPr lang="en-US" sz="1600" dirty="0" err="1"/>
              <a:t>Kass</a:t>
            </a:r>
            <a:r>
              <a:rPr lang="en-US" sz="1600" dirty="0"/>
              <a:t> M, </a:t>
            </a:r>
            <a:r>
              <a:rPr lang="en-US" sz="1600" dirty="0" err="1"/>
              <a:t>Witkin</a:t>
            </a:r>
            <a:r>
              <a:rPr lang="en-US" sz="1600" dirty="0"/>
              <a:t> A, </a:t>
            </a:r>
            <a:r>
              <a:rPr lang="en-US" sz="1600" dirty="0" err="1"/>
              <a:t>Terzopoulos</a:t>
            </a:r>
            <a:r>
              <a:rPr lang="en-US" sz="1600" dirty="0"/>
              <a:t> D. (1988) Snakes: Active Contour Models</a:t>
            </a:r>
            <a:r>
              <a:rPr lang="en-US" sz="1600" i="1" dirty="0"/>
              <a:t>. International Journal of Computer Vision</a:t>
            </a:r>
            <a:r>
              <a:rPr lang="en-US" sz="1600" dirty="0"/>
              <a:t>, 1 (4): 321. doi:10.1007/BF00133570. </a:t>
            </a:r>
          </a:p>
          <a:p>
            <a:pPr marL="0" lvl="0" indent="0">
              <a:buNone/>
            </a:pPr>
            <a:r>
              <a:rPr lang="en-US" sz="1600" dirty="0"/>
              <a:t>Milgram S (1967). The Small-World Problem. </a:t>
            </a:r>
            <a:r>
              <a:rPr lang="en-US" sz="1600" i="1" dirty="0"/>
              <a:t>Psychology Today</a:t>
            </a:r>
            <a:r>
              <a:rPr lang="en-US" sz="1600" dirty="0"/>
              <a:t> vol 1, no 1, 61-67</a:t>
            </a:r>
            <a:endParaRPr lang="en-US" sz="1600" dirty="0">
              <a:solidFill>
                <a:prstClr val="black"/>
              </a:solidFill>
            </a:endParaRPr>
          </a:p>
          <a:p>
            <a:pPr marL="0" lvl="0" indent="0">
              <a:buNone/>
            </a:pPr>
            <a:endParaRPr lang="en-US" sz="1200" dirty="0">
              <a:solidFill>
                <a:prstClr val="black"/>
              </a:solidFill>
            </a:endParaRPr>
          </a:p>
          <a:p>
            <a:pPr marL="0" indent="0">
              <a:buNone/>
            </a:pPr>
            <a:endParaRPr lang="en-US" dirty="0"/>
          </a:p>
        </p:txBody>
      </p:sp>
    </p:spTree>
    <p:extLst>
      <p:ext uri="{BB962C8B-B14F-4D97-AF65-F5344CB8AC3E}">
        <p14:creationId xmlns:p14="http://schemas.microsoft.com/office/powerpoint/2010/main" val="1607554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5993A0-0CA4-4099-97DB-C24091567D3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Introduction</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FE6FDD50-A560-4C57-A1E8-3C340703D7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408810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8DDA-7A7D-465B-866A-6B7BFE89F1A7}"/>
              </a:ext>
            </a:extLst>
          </p:cNvPr>
          <p:cNvSpPr>
            <a:spLocks noGrp="1"/>
          </p:cNvSpPr>
          <p:nvPr>
            <p:ph type="title"/>
          </p:nvPr>
        </p:nvSpPr>
        <p:spPr>
          <a:xfrm>
            <a:off x="648929" y="629266"/>
            <a:ext cx="5127031" cy="1676603"/>
          </a:xfrm>
        </p:spPr>
        <p:txBody>
          <a:bodyPr>
            <a:normAutofit fontScale="90000"/>
          </a:bodyPr>
          <a:lstStyle/>
          <a:p>
            <a:r>
              <a:rPr lang="en-US" dirty="0"/>
              <a:t>Advancements in Medical Imaging and Modeling</a:t>
            </a:r>
          </a:p>
        </p:txBody>
      </p:sp>
      <p:sp>
        <p:nvSpPr>
          <p:cNvPr id="3" name="Content Placeholder 2">
            <a:extLst>
              <a:ext uri="{FF2B5EF4-FFF2-40B4-BE49-F238E27FC236}">
                <a16:creationId xmlns:a16="http://schemas.microsoft.com/office/drawing/2014/main" id="{210E3142-E106-4238-84CB-CC7242A48EE1}"/>
              </a:ext>
            </a:extLst>
          </p:cNvPr>
          <p:cNvSpPr>
            <a:spLocks noGrp="1"/>
          </p:cNvSpPr>
          <p:nvPr>
            <p:ph idx="1"/>
          </p:nvPr>
        </p:nvSpPr>
        <p:spPr>
          <a:xfrm>
            <a:off x="648930" y="2438400"/>
            <a:ext cx="5127030" cy="4086578"/>
          </a:xfrm>
        </p:spPr>
        <p:txBody>
          <a:bodyPr>
            <a:normAutofit fontScale="92500" lnSpcReduction="10000"/>
          </a:bodyPr>
          <a:lstStyle/>
          <a:p>
            <a:r>
              <a:rPr lang="en-US" dirty="0"/>
              <a:t>Automated microscopes increase quantity of data</a:t>
            </a:r>
          </a:p>
          <a:p>
            <a:r>
              <a:rPr lang="en-US" dirty="0"/>
              <a:t>Manual annotation had been the norm</a:t>
            </a:r>
          </a:p>
          <a:p>
            <a:r>
              <a:rPr lang="en-US" dirty="0"/>
              <a:t>Efforts in automated image analysis exploded</a:t>
            </a:r>
          </a:p>
          <a:p>
            <a:pPr lvl="1"/>
            <a:r>
              <a:rPr lang="en-US" dirty="0" err="1"/>
              <a:t>BioImageXD</a:t>
            </a:r>
            <a:endParaRPr lang="en-US" dirty="0"/>
          </a:p>
          <a:p>
            <a:pPr lvl="1"/>
            <a:r>
              <a:rPr lang="en-US" dirty="0"/>
              <a:t>Icy</a:t>
            </a:r>
          </a:p>
          <a:p>
            <a:pPr lvl="1"/>
            <a:r>
              <a:rPr lang="en-US" dirty="0"/>
              <a:t>Fiji</a:t>
            </a:r>
          </a:p>
          <a:p>
            <a:r>
              <a:rPr lang="en-US" dirty="0"/>
              <a:t>Deep Learning has become the cutting edge (U-net)</a:t>
            </a:r>
          </a:p>
          <a:p>
            <a:endParaRPr lang="en-US" dirty="0"/>
          </a:p>
        </p:txBody>
      </p:sp>
      <p:pic>
        <p:nvPicPr>
          <p:cNvPr id="11" name="Picture 10" descr="A picture containing animal, dark&#10;&#10;Description automatically generated">
            <a:extLst>
              <a:ext uri="{FF2B5EF4-FFF2-40B4-BE49-F238E27FC236}">
                <a16:creationId xmlns:a16="http://schemas.microsoft.com/office/drawing/2014/main" id="{0009DE32-AF8A-43C0-9933-2407D1096015}"/>
              </a:ext>
            </a:extLst>
          </p:cNvPr>
          <p:cNvPicPr>
            <a:picLocks noChangeAspect="1"/>
          </p:cNvPicPr>
          <p:nvPr/>
        </p:nvPicPr>
        <p:blipFill rotWithShape="1">
          <a:blip r:embed="rId3">
            <a:extLst>
              <a:ext uri="{28A0092B-C50C-407E-A947-70E740481C1C}">
                <a14:useLocalDpi xmlns:a14="http://schemas.microsoft.com/office/drawing/2010/main" val="0"/>
              </a:ext>
            </a:extLst>
          </a:blip>
          <a:srcRect r="2085" b="3"/>
          <a:stretch/>
        </p:blipFill>
        <p:spPr>
          <a:xfrm>
            <a:off x="6090613" y="640082"/>
            <a:ext cx="5461724" cy="5577837"/>
          </a:xfrm>
          <a:prstGeom prst="rect">
            <a:avLst/>
          </a:prstGeom>
          <a:effectLst/>
        </p:spPr>
      </p:pic>
    </p:spTree>
    <p:extLst>
      <p:ext uri="{BB962C8B-B14F-4D97-AF65-F5344CB8AC3E}">
        <p14:creationId xmlns:p14="http://schemas.microsoft.com/office/powerpoint/2010/main" val="43853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E1C4-818D-4587-845D-7E84A50DDBBC}"/>
              </a:ext>
            </a:extLst>
          </p:cNvPr>
          <p:cNvSpPr>
            <a:spLocks noGrp="1"/>
          </p:cNvSpPr>
          <p:nvPr>
            <p:ph type="title"/>
          </p:nvPr>
        </p:nvSpPr>
        <p:spPr>
          <a:xfrm>
            <a:off x="838200" y="365125"/>
            <a:ext cx="10515600" cy="1325563"/>
          </a:xfrm>
        </p:spPr>
        <p:txBody>
          <a:bodyPr/>
          <a:lstStyle/>
          <a:p>
            <a:r>
              <a:rPr lang="en-US" dirty="0"/>
              <a:t>Focus on Solid Bodies</a:t>
            </a:r>
          </a:p>
        </p:txBody>
      </p:sp>
      <p:sp>
        <p:nvSpPr>
          <p:cNvPr id="16" name="Content Placeholder 15">
            <a:extLst>
              <a:ext uri="{FF2B5EF4-FFF2-40B4-BE49-F238E27FC236}">
                <a16:creationId xmlns:a16="http://schemas.microsoft.com/office/drawing/2014/main" id="{A2BAD5C5-D219-4C7B-A364-B56D904AB690}"/>
              </a:ext>
            </a:extLst>
          </p:cNvPr>
          <p:cNvSpPr>
            <a:spLocks noGrp="1"/>
          </p:cNvSpPr>
          <p:nvPr>
            <p:ph idx="1"/>
          </p:nvPr>
        </p:nvSpPr>
        <p:spPr>
          <a:xfrm>
            <a:off x="945324" y="1690688"/>
            <a:ext cx="5727703" cy="4351338"/>
          </a:xfrm>
        </p:spPr>
        <p:txBody>
          <a:bodyPr/>
          <a:lstStyle/>
          <a:p>
            <a:r>
              <a:rPr lang="en-US" dirty="0"/>
              <a:t>Objects like full cell, nuclei, microorganisms all exhibit solid structure</a:t>
            </a:r>
          </a:p>
          <a:p>
            <a:r>
              <a:rPr lang="en-US" dirty="0"/>
              <a:t>These solid forms are more commonly used for teaching and for algorithmic research</a:t>
            </a:r>
          </a:p>
        </p:txBody>
      </p:sp>
      <p:pic>
        <p:nvPicPr>
          <p:cNvPr id="17" name="Content Placeholder 4" descr="A close up of a logo&#10;&#10;Description automatically generated">
            <a:extLst>
              <a:ext uri="{FF2B5EF4-FFF2-40B4-BE49-F238E27FC236}">
                <a16:creationId xmlns:a16="http://schemas.microsoft.com/office/drawing/2014/main" id="{CBBD7D3D-4B24-4049-ABBA-DB5E1D089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7885" y="4193832"/>
            <a:ext cx="2729127" cy="2486199"/>
          </a:xfrm>
          <a:prstGeom prst="rect">
            <a:avLst/>
          </a:prstGeom>
        </p:spPr>
      </p:pic>
      <p:pic>
        <p:nvPicPr>
          <p:cNvPr id="18" name="Picture 17" descr="A picture containing nature, white, photo, rain&#10;&#10;Description automatically generated">
            <a:extLst>
              <a:ext uri="{FF2B5EF4-FFF2-40B4-BE49-F238E27FC236}">
                <a16:creationId xmlns:a16="http://schemas.microsoft.com/office/drawing/2014/main" id="{0A153AEC-F57E-4404-B8B9-0087C4B5B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3297" y="3730422"/>
            <a:ext cx="3883378" cy="2949609"/>
          </a:xfrm>
          <a:prstGeom prst="rect">
            <a:avLst/>
          </a:prstGeom>
        </p:spPr>
      </p:pic>
      <p:pic>
        <p:nvPicPr>
          <p:cNvPr id="21" name="Picture 20">
            <a:extLst>
              <a:ext uri="{FF2B5EF4-FFF2-40B4-BE49-F238E27FC236}">
                <a16:creationId xmlns:a16="http://schemas.microsoft.com/office/drawing/2014/main" id="{11E5E5C3-C6D2-4215-AC9C-01229865BBE7}"/>
              </a:ext>
            </a:extLst>
          </p:cNvPr>
          <p:cNvPicPr>
            <a:picLocks noChangeAspect="1"/>
          </p:cNvPicPr>
          <p:nvPr/>
        </p:nvPicPr>
        <p:blipFill>
          <a:blip r:embed="rId5"/>
          <a:stretch>
            <a:fillRect/>
          </a:stretch>
        </p:blipFill>
        <p:spPr>
          <a:xfrm>
            <a:off x="6673028" y="876750"/>
            <a:ext cx="4573647" cy="2667961"/>
          </a:xfrm>
          <a:prstGeom prst="rect">
            <a:avLst/>
          </a:prstGeom>
        </p:spPr>
      </p:pic>
      <p:sp>
        <p:nvSpPr>
          <p:cNvPr id="20" name="TextBox 19">
            <a:extLst>
              <a:ext uri="{FF2B5EF4-FFF2-40B4-BE49-F238E27FC236}">
                <a16:creationId xmlns:a16="http://schemas.microsoft.com/office/drawing/2014/main" id="{F92F14F6-15D2-44DC-8D21-ED36F93694B8}"/>
              </a:ext>
            </a:extLst>
          </p:cNvPr>
          <p:cNvSpPr txBox="1"/>
          <p:nvPr/>
        </p:nvSpPr>
        <p:spPr>
          <a:xfrm>
            <a:off x="401339" y="4925705"/>
            <a:ext cx="2971410" cy="1754326"/>
          </a:xfrm>
          <a:prstGeom prst="rect">
            <a:avLst/>
          </a:prstGeom>
          <a:noFill/>
        </p:spPr>
        <p:txBody>
          <a:bodyPr wrap="square" rtlCol="0">
            <a:spAutoFit/>
          </a:bodyPr>
          <a:lstStyle/>
          <a:p>
            <a:r>
              <a:rPr lang="en-US" dirty="0"/>
              <a:t>Image sources:</a:t>
            </a:r>
          </a:p>
          <a:p>
            <a:r>
              <a:rPr lang="en-US" dirty="0"/>
              <a:t>Top: (</a:t>
            </a:r>
            <a:r>
              <a:rPr lang="en-US" dirty="0" err="1"/>
              <a:t>Ljosa</a:t>
            </a:r>
            <a:r>
              <a:rPr lang="en-US" dirty="0"/>
              <a:t> &amp; Carpenter 2009)</a:t>
            </a:r>
          </a:p>
          <a:p>
            <a:r>
              <a:rPr lang="en-US" dirty="0"/>
              <a:t>Bottom: ISBI cell tracking competition (Maska et al. 2014) (Ulman et al. 2017)</a:t>
            </a:r>
          </a:p>
          <a:p>
            <a:endParaRPr lang="en-US" dirty="0"/>
          </a:p>
        </p:txBody>
      </p:sp>
    </p:spTree>
    <p:extLst>
      <p:ext uri="{BB962C8B-B14F-4D97-AF65-F5344CB8AC3E}">
        <p14:creationId xmlns:p14="http://schemas.microsoft.com/office/powerpoint/2010/main" val="1273214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51F3-3AFB-43CB-A4DC-09405CE208CC}"/>
              </a:ext>
            </a:extLst>
          </p:cNvPr>
          <p:cNvSpPr>
            <a:spLocks noGrp="1"/>
          </p:cNvSpPr>
          <p:nvPr>
            <p:ph type="title"/>
          </p:nvPr>
        </p:nvSpPr>
        <p:spPr>
          <a:xfrm>
            <a:off x="838200" y="365125"/>
            <a:ext cx="10515600" cy="1325563"/>
          </a:xfrm>
        </p:spPr>
        <p:txBody>
          <a:bodyPr>
            <a:normAutofit/>
          </a:bodyPr>
          <a:lstStyle/>
          <a:p>
            <a:r>
              <a:rPr lang="en-US"/>
              <a:t>Significance</a:t>
            </a:r>
            <a:endParaRPr lang="en-US" dirty="0"/>
          </a:p>
        </p:txBody>
      </p:sp>
      <p:sp>
        <p:nvSpPr>
          <p:cNvPr id="3" name="Content Placeholder 2">
            <a:extLst>
              <a:ext uri="{FF2B5EF4-FFF2-40B4-BE49-F238E27FC236}">
                <a16:creationId xmlns:a16="http://schemas.microsoft.com/office/drawing/2014/main" id="{91617C98-5F75-4A4A-8F7A-8C1B69E103A7}"/>
              </a:ext>
            </a:extLst>
          </p:cNvPr>
          <p:cNvSpPr>
            <a:spLocks noGrp="1"/>
          </p:cNvSpPr>
          <p:nvPr>
            <p:ph idx="1"/>
          </p:nvPr>
        </p:nvSpPr>
        <p:spPr>
          <a:xfrm>
            <a:off x="690345" y="1814336"/>
            <a:ext cx="3797807" cy="4351338"/>
          </a:xfrm>
        </p:spPr>
        <p:txBody>
          <a:bodyPr>
            <a:normAutofit/>
          </a:bodyPr>
          <a:lstStyle/>
          <a:p>
            <a:r>
              <a:rPr lang="en-US" sz="2000" dirty="0"/>
              <a:t>Improve our ability to describe dynamic cell morphology</a:t>
            </a:r>
          </a:p>
          <a:p>
            <a:r>
              <a:rPr lang="en-US" sz="2000" dirty="0"/>
              <a:t>Further understand effects of various stimuli on mitochondrial behavior</a:t>
            </a:r>
          </a:p>
          <a:p>
            <a:r>
              <a:rPr lang="en-US" sz="2000" dirty="0"/>
              <a:t>Mitochondrial misbehavior have been shown to be:</a:t>
            </a:r>
          </a:p>
          <a:p>
            <a:pPr lvl="1"/>
            <a:r>
              <a:rPr lang="en-US" sz="2000" dirty="0"/>
              <a:t>Causative in neurogenerative diseases</a:t>
            </a:r>
          </a:p>
          <a:p>
            <a:pPr lvl="1"/>
            <a:r>
              <a:rPr lang="en-US" sz="2000" dirty="0"/>
              <a:t>Evidence of bacterial infections</a:t>
            </a:r>
          </a:p>
          <a:p>
            <a:pPr marL="0" indent="0">
              <a:buNone/>
            </a:pPr>
            <a:endParaRPr lang="en-US" sz="2000" dirty="0"/>
          </a:p>
          <a:p>
            <a:endParaRPr lang="en-US" sz="2000" dirty="0"/>
          </a:p>
          <a:p>
            <a:endParaRPr lang="en-US" sz="2000" dirty="0"/>
          </a:p>
        </p:txBody>
      </p:sp>
      <p:sp>
        <p:nvSpPr>
          <p:cNvPr id="7" name="TextBox 6">
            <a:extLst>
              <a:ext uri="{FF2B5EF4-FFF2-40B4-BE49-F238E27FC236}">
                <a16:creationId xmlns:a16="http://schemas.microsoft.com/office/drawing/2014/main" id="{AC118B9C-BE74-47D7-A663-39595105B359}"/>
              </a:ext>
            </a:extLst>
          </p:cNvPr>
          <p:cNvSpPr txBox="1"/>
          <p:nvPr/>
        </p:nvSpPr>
        <p:spPr>
          <a:xfrm>
            <a:off x="469072" y="5569545"/>
            <a:ext cx="2971410" cy="923330"/>
          </a:xfrm>
          <a:prstGeom prst="rect">
            <a:avLst/>
          </a:prstGeom>
          <a:noFill/>
        </p:spPr>
        <p:txBody>
          <a:bodyPr wrap="square" rtlCol="0">
            <a:spAutoFit/>
          </a:bodyPr>
          <a:lstStyle/>
          <a:p>
            <a:r>
              <a:rPr lang="en-US" dirty="0"/>
              <a:t>Image source:</a:t>
            </a:r>
          </a:p>
          <a:p>
            <a:r>
              <a:rPr lang="en-US" dirty="0"/>
              <a:t>(</a:t>
            </a:r>
            <a:r>
              <a:rPr lang="en-US" dirty="0" err="1"/>
              <a:t>Stavru</a:t>
            </a:r>
            <a:r>
              <a:rPr lang="en-US" dirty="0"/>
              <a:t> et al. 2011)</a:t>
            </a:r>
          </a:p>
          <a:p>
            <a:endParaRPr lang="en-US" dirty="0"/>
          </a:p>
        </p:txBody>
      </p:sp>
      <p:pic>
        <p:nvPicPr>
          <p:cNvPr id="5" name="Picture 4">
            <a:extLst>
              <a:ext uri="{FF2B5EF4-FFF2-40B4-BE49-F238E27FC236}">
                <a16:creationId xmlns:a16="http://schemas.microsoft.com/office/drawing/2014/main" id="{04384108-5A1B-4E69-9589-014E13A200BA}"/>
              </a:ext>
            </a:extLst>
          </p:cNvPr>
          <p:cNvPicPr>
            <a:picLocks noChangeAspect="1"/>
          </p:cNvPicPr>
          <p:nvPr/>
        </p:nvPicPr>
        <p:blipFill rotWithShape="1">
          <a:blip r:embed="rId3"/>
          <a:srcRect r="35087"/>
          <a:stretch/>
        </p:blipFill>
        <p:spPr>
          <a:xfrm>
            <a:off x="4943245" y="145206"/>
            <a:ext cx="5826355" cy="3409887"/>
          </a:xfrm>
          <a:prstGeom prst="rect">
            <a:avLst/>
          </a:prstGeom>
        </p:spPr>
      </p:pic>
      <p:pic>
        <p:nvPicPr>
          <p:cNvPr id="10" name="Picture 9">
            <a:extLst>
              <a:ext uri="{FF2B5EF4-FFF2-40B4-BE49-F238E27FC236}">
                <a16:creationId xmlns:a16="http://schemas.microsoft.com/office/drawing/2014/main" id="{4CA32213-68C8-4702-937A-684BCB0BFF91}"/>
              </a:ext>
            </a:extLst>
          </p:cNvPr>
          <p:cNvPicPr>
            <a:picLocks noChangeAspect="1"/>
          </p:cNvPicPr>
          <p:nvPr/>
        </p:nvPicPr>
        <p:blipFill rotWithShape="1">
          <a:blip r:embed="rId3"/>
          <a:srcRect l="65433"/>
          <a:stretch/>
        </p:blipFill>
        <p:spPr>
          <a:xfrm>
            <a:off x="6540501" y="3400135"/>
            <a:ext cx="3014133" cy="3312659"/>
          </a:xfrm>
          <a:prstGeom prst="rect">
            <a:avLst/>
          </a:prstGeom>
        </p:spPr>
      </p:pic>
    </p:spTree>
    <p:extLst>
      <p:ext uri="{BB962C8B-B14F-4D97-AF65-F5344CB8AC3E}">
        <p14:creationId xmlns:p14="http://schemas.microsoft.com/office/powerpoint/2010/main" val="2181297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24FF5-AB7C-4CA1-A205-9E97D7F3CFB1}"/>
              </a:ext>
            </a:extLst>
          </p:cNvPr>
          <p:cNvSpPr>
            <a:spLocks noGrp="1"/>
          </p:cNvSpPr>
          <p:nvPr>
            <p:ph type="title"/>
          </p:nvPr>
        </p:nvSpPr>
        <p:spPr>
          <a:xfrm>
            <a:off x="838200" y="365125"/>
            <a:ext cx="10515600" cy="1325563"/>
          </a:xfrm>
        </p:spPr>
        <p:txBody>
          <a:bodyPr>
            <a:normAutofit/>
          </a:bodyPr>
          <a:lstStyle/>
          <a:p>
            <a:r>
              <a:rPr lang="en-US" dirty="0"/>
              <a:t>Our Dataset</a:t>
            </a:r>
          </a:p>
        </p:txBody>
      </p:sp>
      <p:sp>
        <p:nvSpPr>
          <p:cNvPr id="3" name="Content Placeholder 2">
            <a:extLst>
              <a:ext uri="{FF2B5EF4-FFF2-40B4-BE49-F238E27FC236}">
                <a16:creationId xmlns:a16="http://schemas.microsoft.com/office/drawing/2014/main" id="{D45AC659-1C24-4C37-B73C-FE17D35783E5}"/>
              </a:ext>
            </a:extLst>
          </p:cNvPr>
          <p:cNvSpPr>
            <a:spLocks noGrp="1"/>
          </p:cNvSpPr>
          <p:nvPr>
            <p:ph idx="1"/>
          </p:nvPr>
        </p:nvSpPr>
        <p:spPr>
          <a:xfrm>
            <a:off x="838200" y="1825625"/>
            <a:ext cx="3797807" cy="4351338"/>
          </a:xfrm>
        </p:spPr>
        <p:txBody>
          <a:bodyPr>
            <a:normAutofit/>
          </a:bodyPr>
          <a:lstStyle/>
          <a:p>
            <a:r>
              <a:rPr lang="en-US" sz="2000" dirty="0"/>
              <a:t>HeLa cells transfected with DsRed2-Mito-7</a:t>
            </a:r>
          </a:p>
          <a:p>
            <a:r>
              <a:rPr lang="en-US" sz="2000" dirty="0"/>
              <a:t>Images were captured every ten seconds for the length of the video. </a:t>
            </a:r>
          </a:p>
          <a:p>
            <a:r>
              <a:rPr lang="en-US" sz="2000" dirty="0"/>
              <a:t>Three morphologies</a:t>
            </a:r>
          </a:p>
          <a:p>
            <a:pPr lvl="1"/>
            <a:r>
              <a:rPr lang="en-US" sz="1600" dirty="0"/>
              <a:t>Fragmented (LLO)</a:t>
            </a:r>
          </a:p>
          <a:p>
            <a:pPr lvl="1"/>
            <a:r>
              <a:rPr lang="en-US" sz="1600" dirty="0"/>
              <a:t>Control/Wild Type</a:t>
            </a:r>
          </a:p>
          <a:p>
            <a:pPr lvl="1"/>
            <a:r>
              <a:rPr lang="en-US" sz="1600" dirty="0" err="1"/>
              <a:t>Hyperfusion</a:t>
            </a:r>
            <a:r>
              <a:rPr lang="en-US" sz="1600" dirty="0"/>
              <a:t> (Mdivi1)</a:t>
            </a:r>
          </a:p>
        </p:txBody>
      </p:sp>
      <p:pic>
        <p:nvPicPr>
          <p:cNvPr id="8" name="Picture 7" descr="A picture containing photo&#10;&#10;Description automatically generated">
            <a:extLst>
              <a:ext uri="{FF2B5EF4-FFF2-40B4-BE49-F238E27FC236}">
                <a16:creationId xmlns:a16="http://schemas.microsoft.com/office/drawing/2014/main" id="{1918A6E7-2F71-4CC8-8502-0A42C7558D45}"/>
              </a:ext>
            </a:extLst>
          </p:cNvPr>
          <p:cNvPicPr>
            <a:picLocks noChangeAspect="1"/>
          </p:cNvPicPr>
          <p:nvPr/>
        </p:nvPicPr>
        <p:blipFill rotWithShape="1">
          <a:blip r:embed="rId3">
            <a:extLst>
              <a:ext uri="{28A0092B-C50C-407E-A947-70E740481C1C}">
                <a14:useLocalDpi xmlns:a14="http://schemas.microsoft.com/office/drawing/2010/main" val="0"/>
              </a:ext>
            </a:extLst>
          </a:blip>
          <a:srcRect t="8603" r="1" b="1"/>
          <a:stretch/>
        </p:blipFill>
        <p:spPr>
          <a:xfrm>
            <a:off x="5120640" y="1904281"/>
            <a:ext cx="6233160" cy="4272681"/>
          </a:xfrm>
          <a:prstGeom prst="rect">
            <a:avLst/>
          </a:prstGeom>
        </p:spPr>
      </p:pic>
    </p:spTree>
    <p:extLst>
      <p:ext uri="{BB962C8B-B14F-4D97-AF65-F5344CB8AC3E}">
        <p14:creationId xmlns:p14="http://schemas.microsoft.com/office/powerpoint/2010/main" val="36688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9F16-5B56-4D79-ADCE-BE6EC36E28D5}"/>
              </a:ext>
            </a:extLst>
          </p:cNvPr>
          <p:cNvSpPr>
            <a:spLocks noGrp="1"/>
          </p:cNvSpPr>
          <p:nvPr>
            <p:ph type="title"/>
          </p:nvPr>
        </p:nvSpPr>
        <p:spPr>
          <a:xfrm>
            <a:off x="838200" y="365125"/>
            <a:ext cx="10515600" cy="1325563"/>
          </a:xfrm>
        </p:spPr>
        <p:txBody>
          <a:bodyPr/>
          <a:lstStyle/>
          <a:p>
            <a:r>
              <a:rPr lang="en-US" dirty="0"/>
              <a:t>Social Networks</a:t>
            </a:r>
          </a:p>
        </p:txBody>
      </p:sp>
      <p:sp>
        <p:nvSpPr>
          <p:cNvPr id="3" name="Content Placeholder 2">
            <a:extLst>
              <a:ext uri="{FF2B5EF4-FFF2-40B4-BE49-F238E27FC236}">
                <a16:creationId xmlns:a16="http://schemas.microsoft.com/office/drawing/2014/main" id="{2A10CB51-4558-494A-AC00-631412306213}"/>
              </a:ext>
            </a:extLst>
          </p:cNvPr>
          <p:cNvSpPr>
            <a:spLocks noGrp="1"/>
          </p:cNvSpPr>
          <p:nvPr>
            <p:ph idx="1"/>
          </p:nvPr>
        </p:nvSpPr>
        <p:spPr>
          <a:xfrm>
            <a:off x="838200" y="1825625"/>
            <a:ext cx="4388556" cy="4351338"/>
          </a:xfrm>
        </p:spPr>
        <p:txBody>
          <a:bodyPr/>
          <a:lstStyle/>
          <a:p>
            <a:r>
              <a:rPr lang="en-US" dirty="0"/>
              <a:t>Started in sociology</a:t>
            </a:r>
          </a:p>
          <a:p>
            <a:r>
              <a:rPr lang="en-US" dirty="0"/>
              <a:t>Became more popularized:</a:t>
            </a:r>
          </a:p>
          <a:p>
            <a:pPr lvl="1"/>
            <a:r>
              <a:rPr lang="en-US" dirty="0"/>
              <a:t>6 degrees of separation</a:t>
            </a:r>
          </a:p>
          <a:p>
            <a:pPr lvl="1"/>
            <a:r>
              <a:rPr lang="en-US" dirty="0"/>
              <a:t>Kevin Bacon Number</a:t>
            </a:r>
          </a:p>
          <a:p>
            <a:r>
              <a:rPr lang="en-US" dirty="0"/>
              <a:t>Have been applied to various fields:</a:t>
            </a:r>
          </a:p>
          <a:p>
            <a:pPr lvl="1"/>
            <a:r>
              <a:rPr lang="en-US" dirty="0"/>
              <a:t>Ecology</a:t>
            </a:r>
          </a:p>
          <a:p>
            <a:pPr lvl="1"/>
            <a:r>
              <a:rPr lang="en-US" dirty="0"/>
              <a:t>Internet Topology</a:t>
            </a:r>
          </a:p>
          <a:p>
            <a:pPr lvl="1"/>
            <a:r>
              <a:rPr lang="en-US" dirty="0"/>
              <a:t>Microbiology</a:t>
            </a:r>
          </a:p>
        </p:txBody>
      </p:sp>
      <p:pic>
        <p:nvPicPr>
          <p:cNvPr id="4" name="Picture 3">
            <a:extLst>
              <a:ext uri="{FF2B5EF4-FFF2-40B4-BE49-F238E27FC236}">
                <a16:creationId xmlns:a16="http://schemas.microsoft.com/office/drawing/2014/main" id="{207236D6-B9D7-4BD4-8140-8E05601020BA}"/>
              </a:ext>
            </a:extLst>
          </p:cNvPr>
          <p:cNvPicPr>
            <a:picLocks noChangeAspect="1"/>
          </p:cNvPicPr>
          <p:nvPr/>
        </p:nvPicPr>
        <p:blipFill rotWithShape="1">
          <a:blip r:embed="rId3"/>
          <a:srcRect l="6029"/>
          <a:stretch/>
        </p:blipFill>
        <p:spPr>
          <a:xfrm>
            <a:off x="5352103" y="90736"/>
            <a:ext cx="3712875" cy="2941233"/>
          </a:xfrm>
          <a:prstGeom prst="rect">
            <a:avLst/>
          </a:prstGeom>
        </p:spPr>
      </p:pic>
      <p:pic>
        <p:nvPicPr>
          <p:cNvPr id="5" name="Picture 4">
            <a:extLst>
              <a:ext uri="{FF2B5EF4-FFF2-40B4-BE49-F238E27FC236}">
                <a16:creationId xmlns:a16="http://schemas.microsoft.com/office/drawing/2014/main" id="{A270174C-A464-4D77-A193-555EFAB09699}"/>
              </a:ext>
            </a:extLst>
          </p:cNvPr>
          <p:cNvPicPr>
            <a:picLocks noChangeAspect="1"/>
          </p:cNvPicPr>
          <p:nvPr/>
        </p:nvPicPr>
        <p:blipFill>
          <a:blip r:embed="rId4"/>
          <a:stretch>
            <a:fillRect/>
          </a:stretch>
        </p:blipFill>
        <p:spPr>
          <a:xfrm>
            <a:off x="9064978" y="90736"/>
            <a:ext cx="2921506" cy="2850497"/>
          </a:xfrm>
          <a:prstGeom prst="rect">
            <a:avLst/>
          </a:prstGeom>
        </p:spPr>
      </p:pic>
      <p:pic>
        <p:nvPicPr>
          <p:cNvPr id="6" name="Picture 5">
            <a:extLst>
              <a:ext uri="{FF2B5EF4-FFF2-40B4-BE49-F238E27FC236}">
                <a16:creationId xmlns:a16="http://schemas.microsoft.com/office/drawing/2014/main" id="{85EDECC0-9E01-4FAC-8CC7-1071BCEB16E1}"/>
              </a:ext>
            </a:extLst>
          </p:cNvPr>
          <p:cNvPicPr>
            <a:picLocks noChangeAspect="1"/>
          </p:cNvPicPr>
          <p:nvPr/>
        </p:nvPicPr>
        <p:blipFill>
          <a:blip r:embed="rId5"/>
          <a:stretch>
            <a:fillRect/>
          </a:stretch>
        </p:blipFill>
        <p:spPr>
          <a:xfrm>
            <a:off x="5352103" y="2896888"/>
            <a:ext cx="5895093" cy="3870376"/>
          </a:xfrm>
          <a:prstGeom prst="rect">
            <a:avLst/>
          </a:prstGeom>
        </p:spPr>
      </p:pic>
      <p:sp>
        <p:nvSpPr>
          <p:cNvPr id="7" name="TextBox 6">
            <a:extLst>
              <a:ext uri="{FF2B5EF4-FFF2-40B4-BE49-F238E27FC236}">
                <a16:creationId xmlns:a16="http://schemas.microsoft.com/office/drawing/2014/main" id="{5112B930-E638-4AAD-ADC4-84DBDC3870AD}"/>
              </a:ext>
            </a:extLst>
          </p:cNvPr>
          <p:cNvSpPr txBox="1"/>
          <p:nvPr/>
        </p:nvSpPr>
        <p:spPr>
          <a:xfrm>
            <a:off x="872000" y="5846544"/>
            <a:ext cx="3149600" cy="646331"/>
          </a:xfrm>
          <a:prstGeom prst="rect">
            <a:avLst/>
          </a:prstGeom>
          <a:noFill/>
        </p:spPr>
        <p:txBody>
          <a:bodyPr wrap="square" rtlCol="0">
            <a:spAutoFit/>
          </a:bodyPr>
          <a:lstStyle/>
          <a:p>
            <a:r>
              <a:rPr lang="en-US" dirty="0"/>
              <a:t>Image source:</a:t>
            </a:r>
          </a:p>
          <a:p>
            <a:r>
              <a:rPr lang="en-US" dirty="0"/>
              <a:t>(Milgram 1967)</a:t>
            </a:r>
          </a:p>
        </p:txBody>
      </p:sp>
    </p:spTree>
    <p:extLst>
      <p:ext uri="{BB962C8B-B14F-4D97-AF65-F5344CB8AC3E}">
        <p14:creationId xmlns:p14="http://schemas.microsoft.com/office/powerpoint/2010/main" val="3592773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1409</TotalTime>
  <Words>7632</Words>
  <Application>Microsoft Office PowerPoint</Application>
  <PresentationFormat>Widescreen</PresentationFormat>
  <Paragraphs>881</Paragraphs>
  <Slides>35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MODELLING DIFFUSE SUBCELLULAR PROTEIN STRUCTURES AS DYNAMIC SOCIAL NETWORKS</vt:lpstr>
      <vt:lpstr>PowerPoint Presentation</vt:lpstr>
      <vt:lpstr>Outline</vt:lpstr>
      <vt:lpstr>Introduction</vt:lpstr>
      <vt:lpstr>Advancements in Medical Imaging and Modeling</vt:lpstr>
      <vt:lpstr>Focus on Solid Bodies</vt:lpstr>
      <vt:lpstr>Significance</vt:lpstr>
      <vt:lpstr>Our Dataset</vt:lpstr>
      <vt:lpstr>Social Networks</vt:lpstr>
      <vt:lpstr>Graph Theory</vt:lpstr>
      <vt:lpstr>Proposed Pipeline</vt:lpstr>
      <vt:lpstr>Segmentation</vt:lpstr>
      <vt:lpstr>Thresholding</vt:lpstr>
      <vt:lpstr>Adaptive Thresholds</vt:lpstr>
      <vt:lpstr>Global Thresholding</vt:lpstr>
      <vt:lpstr>ISODATA results</vt:lpstr>
      <vt:lpstr>Deformable Contours</vt:lpstr>
      <vt:lpstr>Our Segmentation</vt:lpstr>
      <vt:lpstr>Cell Extraction Pipeline</vt:lpstr>
      <vt:lpstr>Network Engineering</vt:lpstr>
      <vt:lpstr>Creating Nodes</vt:lpstr>
      <vt:lpstr>Gaussian Mixture Model</vt:lpstr>
      <vt:lpstr>Preprocessing for GMM</vt:lpstr>
      <vt:lpstr>Creating Nodes</vt:lpstr>
      <vt:lpstr>Creating Edges</vt:lpstr>
      <vt:lpstr>Creating Edges</vt:lpstr>
      <vt:lpstr>Creating Edges</vt:lpstr>
      <vt:lpstr>Network Analysis</vt:lpstr>
      <vt:lpstr>Affinity Distribution</vt:lpstr>
      <vt:lpstr>Spectral Decomposition</vt:lpstr>
      <vt:lpstr>Conclusion/ Next Steps</vt:lpstr>
      <vt:lpstr>Model Limitations and Next Steps</vt:lpstr>
      <vt:lpstr>PowerPoint Presentation</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DIFFUSE SUBCELLULAR PROTEIN STRUCTURES AS DYNAMIC SOCIAL NETWORKS</dc:title>
  <dc:creator>Andrew Durden</dc:creator>
  <cp:lastModifiedBy>Andrew Durden</cp:lastModifiedBy>
  <cp:revision>69</cp:revision>
  <dcterms:created xsi:type="dcterms:W3CDTF">2019-03-27T14:27:22Z</dcterms:created>
  <dcterms:modified xsi:type="dcterms:W3CDTF">2019-04-05T19:29:59Z</dcterms:modified>
</cp:coreProperties>
</file>